
<file path=[Content_Types].xml><?xml version="1.0" encoding="utf-8"?>
<Types xmlns="http://schemas.openxmlformats.org/package/2006/content-types">
  <Default Extension="webm" ContentType="video/web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20"/>
  </p:notesMasterIdLst>
  <p:handoutMasterIdLst>
    <p:handoutMasterId r:id="rId21"/>
  </p:handoutMasterIdLst>
  <p:sldIdLst>
    <p:sldId id="757" r:id="rId2"/>
    <p:sldId id="747" r:id="rId3"/>
    <p:sldId id="703" r:id="rId4"/>
    <p:sldId id="756" r:id="rId5"/>
    <p:sldId id="742" r:id="rId6"/>
    <p:sldId id="744" r:id="rId7"/>
    <p:sldId id="745" r:id="rId8"/>
    <p:sldId id="704" r:id="rId9"/>
    <p:sldId id="746" r:id="rId10"/>
    <p:sldId id="712" r:id="rId11"/>
    <p:sldId id="748" r:id="rId12"/>
    <p:sldId id="749" r:id="rId13"/>
    <p:sldId id="750" r:id="rId14"/>
    <p:sldId id="751" r:id="rId15"/>
    <p:sldId id="752" r:id="rId16"/>
    <p:sldId id="753" r:id="rId17"/>
    <p:sldId id="755" r:id="rId18"/>
    <p:sldId id="754" r:id="rId19"/>
  </p:sldIdLst>
  <p:sldSz cx="9144000" cy="6858000" type="screen4x3"/>
  <p:notesSz cx="6858000" cy="9947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rgbClr val="000066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8080"/>
    <a:srgbClr val="000000"/>
    <a:srgbClr val="CC0000"/>
    <a:srgbClr val="FFCCFF"/>
    <a:srgbClr val="FFFF99"/>
    <a:srgbClr val="3399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1" autoAdjust="0"/>
  </p:normalViewPr>
  <p:slideViewPr>
    <p:cSldViewPr snapToGrid="0">
      <p:cViewPr varScale="1">
        <p:scale>
          <a:sx n="83" d="100"/>
          <a:sy n="83" d="100"/>
        </p:scale>
        <p:origin x="1478" y="6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3" d="100"/>
          <a:sy n="43" d="100"/>
        </p:scale>
        <p:origin x="-1416" y="-90"/>
      </p:cViewPr>
      <p:guideLst>
        <p:guide orient="horz" pos="3133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259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t" anchorCtr="0" compatLnSpc="1">
            <a:prstTxWarp prst="textNoShape">
              <a:avLst/>
            </a:prstTxWarp>
          </a:bodyPr>
          <a:lstStyle>
            <a:lvl1pPr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741" y="1"/>
            <a:ext cx="2972259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t" anchorCtr="0" compatLnSpc="1">
            <a:prstTxWarp prst="textNoShape">
              <a:avLst/>
            </a:prstTxWarp>
          </a:bodyPr>
          <a:lstStyle>
            <a:lvl1pPr algn="r"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9913"/>
            <a:ext cx="2972259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b" anchorCtr="0" compatLnSpc="1">
            <a:prstTxWarp prst="textNoShape">
              <a:avLst/>
            </a:prstTxWarp>
          </a:bodyPr>
          <a:lstStyle>
            <a:lvl1pPr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741" y="9449913"/>
            <a:ext cx="2972259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b" anchorCtr="0" compatLnSpc="1">
            <a:prstTxWarp prst="textNoShape">
              <a:avLst/>
            </a:prstTxWarp>
          </a:bodyPr>
          <a:lstStyle>
            <a:lvl1pPr algn="r"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fld id="{7D1D5005-FA64-4B68-8718-C69E96C4B0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08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259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t" anchorCtr="0" compatLnSpc="1">
            <a:prstTxWarp prst="textNoShape">
              <a:avLst/>
            </a:prstTxWarp>
          </a:bodyPr>
          <a:lstStyle>
            <a:lvl1pPr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741" y="1"/>
            <a:ext cx="2972259" cy="4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t" anchorCtr="0" compatLnSpc="1">
            <a:prstTxWarp prst="textNoShape">
              <a:avLst/>
            </a:prstTxWarp>
          </a:bodyPr>
          <a:lstStyle>
            <a:lvl1pPr algn="r"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450" y="4725918"/>
            <a:ext cx="5027105" cy="447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9913"/>
            <a:ext cx="2972259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b" anchorCtr="0" compatLnSpc="1">
            <a:prstTxWarp prst="textNoShape">
              <a:avLst/>
            </a:prstTxWarp>
          </a:bodyPr>
          <a:lstStyle>
            <a:lvl1pPr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741" y="9449913"/>
            <a:ext cx="2972259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90" tIns="46095" rIns="92190" bIns="46095" numCol="1" anchor="b" anchorCtr="0" compatLnSpc="1">
            <a:prstTxWarp prst="textNoShape">
              <a:avLst/>
            </a:prstTxWarp>
          </a:bodyPr>
          <a:lstStyle>
            <a:lvl1pPr algn="r" defTabSz="921215" eaLnBrk="1" hangingPunct="1">
              <a:defRPr sz="1200">
                <a:solidFill>
                  <a:schemeClr val="tx1"/>
                </a:solidFill>
                <a:ea typeface="仿宋_GB2312" pitchFamily="49" charset="-122"/>
              </a:defRPr>
            </a:lvl1pPr>
          </a:lstStyle>
          <a:p>
            <a:pPr>
              <a:defRPr/>
            </a:pPr>
            <a:fld id="{DB9E98CC-3F06-4AE5-9B38-CBF5B5B550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741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8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直接针对强凸二次函数证明该结论，看哪里损失了性能，由此得到收敛更快的方法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7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直接针对强凸二次函数证明该结论，看哪里损失了性能，由此得到收敛更快的方法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1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直接针对强凸二次函数证明该结论，看哪里损失了性能，由此得到收敛更快的方法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9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0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有需要的话，利用回溯</a:t>
            </a:r>
            <a:r>
              <a:rPr lang="en-US" altLang="zh-CN" dirty="0" err="1"/>
              <a:t>Armojo</a:t>
            </a:r>
            <a:r>
              <a:rPr lang="zh-CN" altLang="en-US" dirty="0"/>
              <a:t>线搜索，以确保</a:t>
            </a:r>
            <a:r>
              <a:rPr lang="en-US" altLang="zh-CN" dirty="0"/>
              <a:t>x+\alpha d</a:t>
            </a:r>
            <a:r>
              <a:rPr lang="zh-CN" altLang="en-US" dirty="0"/>
              <a:t>是正的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E98CC-3F06-4AE5-9B38-CBF5B5B5503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354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AD7D-0C96-481A-B2FF-C2A4F0F631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6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FBEF-62E4-4215-8DDE-F1A21BD90F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64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E9AD06-A5D8-4920-A8A1-E4FE10CD1C56}" type="datetimeFigureOut">
              <a:rPr lang="zh-CN" altLang="en-US"/>
              <a:pPr>
                <a:defRPr/>
              </a:pPr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87675" y="644842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EE14A5-72EC-40B3-9961-5EB8EB8210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1" name="Text Box 11"/>
          <p:cNvSpPr txBox="1">
            <a:spLocks noChangeArrowheads="1"/>
          </p:cNvSpPr>
          <p:nvPr userDrawn="1"/>
        </p:nvSpPr>
        <p:spPr bwMode="auto">
          <a:xfrm>
            <a:off x="323850" y="6515100"/>
            <a:ext cx="3892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1200" b="1" dirty="0">
                <a:solidFill>
                  <a:schemeClr val="tx1"/>
                </a:solidFill>
                <a:latin typeface="Calibri" pitchFamily="34" charset="0"/>
              </a:rPr>
              <a:t> 6 </a:t>
            </a:r>
            <a:r>
              <a:rPr kumimoji="0" lang="zh-CN" altLang="en-US" sz="1200" b="1" dirty="0">
                <a:solidFill>
                  <a:schemeClr val="tx1"/>
                </a:solidFill>
                <a:latin typeface="Calibri" pitchFamily="34" charset="0"/>
              </a:rPr>
              <a:t>约束优化的方法：内点法</a:t>
            </a:r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7531100" y="6553200"/>
            <a:ext cx="157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1200" b="1" dirty="0">
                <a:solidFill>
                  <a:schemeClr val="tx1"/>
                </a:solidFill>
                <a:latin typeface="Calibri" pitchFamily="34" charset="0"/>
              </a:rPr>
              <a:t>LHY-SMS-BUAA</a:t>
            </a:r>
            <a:endParaRPr kumimoji="0" lang="zh-CN" altLang="en-US" sz="12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33" name="Text Box 11"/>
          <p:cNvSpPr txBox="1">
            <a:spLocks noChangeArrowheads="1"/>
          </p:cNvSpPr>
          <p:nvPr/>
        </p:nvSpPr>
        <p:spPr bwMode="auto">
          <a:xfrm>
            <a:off x="4124960" y="6510338"/>
            <a:ext cx="26076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1200" b="1" dirty="0">
                <a:solidFill>
                  <a:schemeClr val="tx1"/>
                </a:solidFill>
                <a:latin typeface="Calibri" pitchFamily="34" charset="0"/>
              </a:rPr>
              <a:t>最优化理论与方法 </a:t>
            </a:r>
            <a:r>
              <a:rPr kumimoji="0" lang="en-US" altLang="zh-CN" sz="1200" b="1" dirty="0">
                <a:solidFill>
                  <a:schemeClr val="tx1"/>
                </a:solidFill>
                <a:latin typeface="Calibri" pitchFamily="34" charset="0"/>
              </a:rPr>
              <a:t>I</a:t>
            </a:r>
            <a:r>
              <a:rPr kumimoji="0" lang="zh-CN" altLang="en-US" sz="12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kumimoji="0" lang="en-US" altLang="zh-CN" sz="1200" b="1" dirty="0">
                <a:solidFill>
                  <a:schemeClr val="tx1"/>
                </a:solidFill>
                <a:latin typeface="Calibri" pitchFamily="34" charset="0"/>
              </a:rPr>
              <a:t>( </a:t>
            </a:r>
            <a:r>
              <a:rPr kumimoji="0" lang="zh-CN" altLang="en-US" sz="1200" b="1" dirty="0">
                <a:solidFill>
                  <a:schemeClr val="tx1"/>
                </a:solidFill>
                <a:latin typeface="Calibri" pitchFamily="34" charset="0"/>
              </a:rPr>
              <a:t>最优化基础 </a:t>
            </a:r>
            <a:r>
              <a:rPr kumimoji="0" lang="en-US" altLang="zh-CN" sz="1200" b="1" dirty="0">
                <a:solidFill>
                  <a:schemeClr val="tx1"/>
                </a:solidFill>
                <a:latin typeface="Calibri" pitchFamily="34" charset="0"/>
              </a:rPr>
              <a:t>)</a:t>
            </a:r>
            <a:endParaRPr kumimoji="0" lang="zh-CN" altLang="en-US" sz="1200" b="1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81.png"/><Relationship Id="rId3" Type="http://schemas.openxmlformats.org/officeDocument/2006/relationships/image" Target="../media/image271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85.png"/><Relationship Id="rId3" Type="http://schemas.openxmlformats.org/officeDocument/2006/relationships/image" Target="../media/image82.png"/><Relationship Id="rId12" Type="http://schemas.openxmlformats.org/officeDocument/2006/relationships/image" Target="../media/image84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360.png"/><Relationship Id="rId5" Type="http://schemas.openxmlformats.org/officeDocument/2006/relationships/image" Target="../media/image350.png"/><Relationship Id="rId10" Type="http://schemas.openxmlformats.org/officeDocument/2006/relationships/image" Target="../media/image610.png"/><Relationship Id="rId4" Type="http://schemas.openxmlformats.org/officeDocument/2006/relationships/image" Target="../media/image340.png"/><Relationship Id="rId9" Type="http://schemas.openxmlformats.org/officeDocument/2006/relationships/image" Target="../media/image6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0" Type="http://schemas.openxmlformats.org/officeDocument/2006/relationships/image" Target="../media/image660.png"/><Relationship Id="rId4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910.png"/><Relationship Id="rId7" Type="http://schemas.openxmlformats.org/officeDocument/2006/relationships/image" Target="../media/image86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10" Type="http://schemas.openxmlformats.org/officeDocument/2006/relationships/image" Target="../media/image970.png"/><Relationship Id="rId4" Type="http://schemas.openxmlformats.org/officeDocument/2006/relationships/image" Target="../media/image920.png"/><Relationship Id="rId9" Type="http://schemas.openxmlformats.org/officeDocument/2006/relationships/image" Target="../media/image9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890.png"/><Relationship Id="rId7" Type="http://schemas.openxmlformats.org/officeDocument/2006/relationships/image" Target="../media/image101.png"/><Relationship Id="rId12" Type="http://schemas.openxmlformats.org/officeDocument/2006/relationships/image" Target="../media/image104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3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30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80.png"/><Relationship Id="rId7" Type="http://schemas.openxmlformats.org/officeDocument/2006/relationships/image" Target="../media/image108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840.png"/><Relationship Id="rId9" Type="http://schemas.openxmlformats.org/officeDocument/2006/relationships/image" Target="../media/image10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51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51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0.png"/><Relationship Id="rId7" Type="http://schemas.openxmlformats.org/officeDocument/2006/relationships/image" Target="../media/image26.png"/><Relationship Id="rId17" Type="http://schemas.openxmlformats.org/officeDocument/2006/relationships/image" Target="../media/image230.png"/><Relationship Id="rId25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24" Type="http://schemas.openxmlformats.org/officeDocument/2006/relationships/image" Target="../media/image33.png"/><Relationship Id="rId5" Type="http://schemas.openxmlformats.org/officeDocument/2006/relationships/image" Target="../media/image130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9" Type="http://schemas.openxmlformats.org/officeDocument/2006/relationships/image" Target="../media/image28.png"/><Relationship Id="rId4" Type="http://schemas.openxmlformats.org/officeDocument/2006/relationships/image" Target="../media/image121.png"/><Relationship Id="rId9" Type="http://schemas.openxmlformats.org/officeDocument/2006/relationships/image" Target="../media/image6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" Type="http://schemas.openxmlformats.org/officeDocument/2006/relationships/tags" Target="../tags/tag5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ior_Point_Trajectory">
            <a:hlinkClick r:id="" action="ppaction://media"/>
            <a:extLst>
              <a:ext uri="{FF2B5EF4-FFF2-40B4-BE49-F238E27FC236}">
                <a16:creationId xmlns:a16="http://schemas.microsoft.com/office/drawing/2014/main" id="{3A29BF07-02A0-4006-959C-09894EB38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43" y="1579132"/>
            <a:ext cx="812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CB5E1-0167-45AB-8CEB-1503B452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73" y="2269987"/>
            <a:ext cx="6454107" cy="3567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E31844-B6DF-4998-96C5-8171E98D9E5B}"/>
                  </a:ext>
                </a:extLst>
              </p:cNvPr>
              <p:cNvSpPr/>
              <p:nvPr/>
            </p:nvSpPr>
            <p:spPr>
              <a:xfrm>
                <a:off x="1311010" y="5942224"/>
                <a:ext cx="62058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原始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对偶中心路径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𝒞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，投影到原始变量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空间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7E31844-B6DF-4998-96C5-8171E98D9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010" y="5942224"/>
                <a:ext cx="6205896" cy="461665"/>
              </a:xfrm>
              <a:prstGeom prst="rect">
                <a:avLst/>
              </a:prstGeom>
              <a:blipFill>
                <a:blip r:embed="rId3"/>
                <a:stretch>
                  <a:fillRect l="-1277" t="-14474" r="-157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4FF9246-BCB8-4656-BEF2-3186D761B70E}"/>
              </a:ext>
            </a:extLst>
          </p:cNvPr>
          <p:cNvSpPr txBox="1"/>
          <p:nvPr/>
        </p:nvSpPr>
        <p:spPr>
          <a:xfrm>
            <a:off x="361826" y="311348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中心路径的几何直观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AAA12AB-03C7-4A78-90D0-D5BC05482804}"/>
                  </a:ext>
                </a:extLst>
              </p:cNvPr>
              <p:cNvSpPr/>
              <p:nvPr/>
            </p:nvSpPr>
            <p:spPr>
              <a:xfrm>
                <a:off x="721937" y="915776"/>
                <a:ext cx="794833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中心路径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每个点保持了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的分量是正的，同时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以</a:t>
                </a:r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相同的速率</a:t>
                </a:r>
                <a:r>
                  <a:rPr lang="zh-CN" altLang="en-US" dirty="0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将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逐对乘积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减少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至零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AAA12AB-03C7-4A78-90D0-D5BC05482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37" y="915776"/>
                <a:ext cx="7948338" cy="1200329"/>
              </a:xfrm>
              <a:prstGeom prst="rect">
                <a:avLst/>
              </a:prstGeom>
              <a:blipFill>
                <a:blip r:embed="rId4"/>
                <a:stretch>
                  <a:fillRect l="-1150" t="-4061" b="-9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6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273690" y="487018"/>
            <a:ext cx="8870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求解线性规划的原始障碍法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417F6A-A545-4030-99A3-60942E7A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8" y="1229960"/>
            <a:ext cx="8284684" cy="40896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171188-133A-48E1-8D04-F95ABA38EF42}"/>
              </a:ext>
            </a:extLst>
          </p:cNvPr>
          <p:cNvSpPr txBox="1"/>
          <p:nvPr/>
        </p:nvSpPr>
        <p:spPr>
          <a:xfrm>
            <a:off x="2842352" y="3395949"/>
            <a:ext cx="3999123" cy="769441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31A155-DC47-4C9E-BBDA-3B98C1C36291}"/>
              </a:ext>
            </a:extLst>
          </p:cNvPr>
          <p:cNvSpPr txBox="1"/>
          <p:nvPr/>
        </p:nvSpPr>
        <p:spPr>
          <a:xfrm>
            <a:off x="808892" y="5512077"/>
            <a:ext cx="351438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lt"/>
                <a:ea typeface="+mn-ea"/>
              </a:rPr>
              <a:t>用</a:t>
            </a:r>
            <a:r>
              <a:rPr lang="en-US" altLang="zh-CN" dirty="0">
                <a:solidFill>
                  <a:srgbClr val="C00000"/>
                </a:solidFill>
                <a:latin typeface="+mj-lt"/>
                <a:ea typeface="+mn-ea"/>
              </a:rPr>
              <a:t>Newton</a:t>
            </a:r>
            <a:r>
              <a:rPr lang="zh-CN" altLang="en-US" dirty="0">
                <a:solidFill>
                  <a:srgbClr val="C00000"/>
                </a:solidFill>
                <a:latin typeface="+mj-lt"/>
                <a:ea typeface="+mn-ea"/>
              </a:rPr>
              <a:t>法</a:t>
            </a:r>
            <a:r>
              <a:rPr lang="zh-CN" altLang="en-US" dirty="0">
                <a:solidFill>
                  <a:schemeClr val="tx1"/>
                </a:solidFill>
                <a:latin typeface="+mj-lt"/>
                <a:ea typeface="+mn-ea"/>
              </a:rPr>
              <a:t>求解已知障碍因子的障碍问题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+mn-ea"/>
              </a:rPr>
              <a:t>(6.7.1)</a:t>
            </a:r>
            <a:endParaRPr lang="zh-CN" altLang="en-US" dirty="0">
              <a:solidFill>
                <a:schemeClr val="tx1"/>
              </a:solidFill>
              <a:latin typeface="+mj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9720A5-7821-493F-A0E2-F0A8D35EE0F7}"/>
              </a:ext>
            </a:extLst>
          </p:cNvPr>
          <p:cNvSpPr txBox="1"/>
          <p:nvPr/>
        </p:nvSpPr>
        <p:spPr>
          <a:xfrm>
            <a:off x="1685581" y="1910773"/>
            <a:ext cx="1773715" cy="461665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542CF2-7AFC-4BB8-AB3C-4AF7BD742A11}"/>
              </a:ext>
            </a:extLst>
          </p:cNvPr>
          <p:cNvSpPr txBox="1"/>
          <p:nvPr/>
        </p:nvSpPr>
        <p:spPr>
          <a:xfrm>
            <a:off x="1386291" y="4583017"/>
            <a:ext cx="1434029" cy="327774"/>
          </a:xfrm>
          <a:prstGeom prst="rect">
            <a:avLst/>
          </a:prstGeom>
          <a:solidFill>
            <a:srgbClr val="FF0000">
              <a:alpha val="42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rgbClr val="FFFF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E48D2C-D42A-45DF-9EA0-255BB6882990}"/>
              </a:ext>
            </a:extLst>
          </p:cNvPr>
          <p:cNvSpPr txBox="1"/>
          <p:nvPr/>
        </p:nvSpPr>
        <p:spPr>
          <a:xfrm>
            <a:off x="7184836" y="1976874"/>
            <a:ext cx="1160442" cy="292600"/>
          </a:xfrm>
          <a:prstGeom prst="rect">
            <a:avLst/>
          </a:prstGeom>
          <a:solidFill>
            <a:srgbClr val="FF0000">
              <a:alpha val="42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rgbClr val="FFFF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158FC6-4466-4AAE-8C41-50AA4FDC604B}"/>
              </a:ext>
            </a:extLst>
          </p:cNvPr>
          <p:cNvGrpSpPr/>
          <p:nvPr/>
        </p:nvGrpSpPr>
        <p:grpSpPr>
          <a:xfrm>
            <a:off x="4092767" y="4475463"/>
            <a:ext cx="4161622" cy="1995787"/>
            <a:chOff x="4092767" y="4475463"/>
            <a:chExt cx="4161622" cy="199578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C74AB19-70CB-4576-92A0-B622E3520407}"/>
                </a:ext>
              </a:extLst>
            </p:cNvPr>
            <p:cNvSpPr txBox="1"/>
            <p:nvPr/>
          </p:nvSpPr>
          <p:spPr>
            <a:xfrm>
              <a:off x="4392975" y="4475463"/>
              <a:ext cx="3861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用可行域的</a:t>
              </a:r>
              <a:r>
                <a:rPr lang="zh-CN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解析中心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作为初始点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.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用</a:t>
              </a:r>
              <a:r>
                <a:rPr lang="en-US" altLang="zh-CN" dirty="0">
                  <a:solidFill>
                    <a:srgbClr val="C00000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rPr>
                <a:t>Newton</a:t>
              </a:r>
              <a:r>
                <a: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法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求解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D6634E8-FBD0-421F-9631-007CDEE9E10F}"/>
                </a:ext>
              </a:extLst>
            </p:cNvPr>
            <p:cNvGrpSpPr/>
            <p:nvPr/>
          </p:nvGrpSpPr>
          <p:grpSpPr>
            <a:xfrm>
              <a:off x="4092767" y="5173274"/>
              <a:ext cx="4113424" cy="1297976"/>
              <a:chOff x="4092767" y="5173274"/>
              <a:chExt cx="4113424" cy="12979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27F7AF1-B6DC-4EF2-BB4C-AB66ABBFE25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2767" y="5173274"/>
                    <a:ext cx="3999124" cy="8597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limLow>
                            <m:limLow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axi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mize</m:t>
                              </m:r>
                            </m:e>
                            <m:lim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ln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27F7AF1-B6DC-4EF2-BB4C-AB66ABBFE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2767" y="5173274"/>
                    <a:ext cx="3999124" cy="8597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A120FADB-9F67-4562-9FD8-CF35DCC4F195}"/>
                      </a:ext>
                    </a:extLst>
                  </p:cNvPr>
                  <p:cNvSpPr/>
                  <p:nvPr/>
                </p:nvSpPr>
                <p:spPr>
                  <a:xfrm>
                    <a:off x="4553781" y="6009585"/>
                    <a:ext cx="365241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subject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to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&gt;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A120FADB-9F67-4562-9FD8-CF35DCC4F1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3781" y="6009585"/>
                    <a:ext cx="365241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9937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60977" y="168126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用牛顿法求解障碍问题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D2DE320-F10F-4996-9816-105AAFE42A67}"/>
              </a:ext>
            </a:extLst>
          </p:cNvPr>
          <p:cNvGrpSpPr/>
          <p:nvPr/>
        </p:nvGrpSpPr>
        <p:grpSpPr>
          <a:xfrm>
            <a:off x="879617" y="977545"/>
            <a:ext cx="8059583" cy="1157076"/>
            <a:chOff x="413231" y="2898848"/>
            <a:chExt cx="7954355" cy="115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3D11D0E-CC4C-47B6-A59F-26C3C3EDF973}"/>
                    </a:ext>
                  </a:extLst>
                </p:cNvPr>
                <p:cNvSpPr txBox="1"/>
                <p:nvPr/>
              </p:nvSpPr>
              <p:spPr>
                <a:xfrm>
                  <a:off x="692882" y="2898848"/>
                  <a:ext cx="76747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dirty="0">
                      <a:solidFill>
                        <a:srgbClr val="7030A0"/>
                      </a:solidFill>
                      <a:ea typeface="黑体" panose="02010609060101010101" pitchFamily="49" charset="-122"/>
                      <a:cs typeface="Arial" panose="020B0604020202020204" pitchFamily="34" charset="0"/>
                    </a:rPr>
                    <a:t>已知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ea typeface="黑体" panose="02010609060101010101" pitchFamily="49" charset="-122"/>
                      <a:cs typeface="Arial" panose="020B0604020202020204" pitchFamily="34" charset="0"/>
                    </a:rPr>
                    <a:t>.   (LP)</a:t>
                  </a:r>
                  <a:r>
                    <a:rPr lang="zh-CN" altLang="en-US" dirty="0">
                      <a:solidFill>
                        <a:schemeClr val="tx1"/>
                      </a:solidFill>
                      <a:ea typeface="黑体" panose="02010609060101010101" pitchFamily="49" charset="-122"/>
                      <a:cs typeface="Arial" panose="020B0604020202020204" pitchFamily="34" charset="0"/>
                    </a:rPr>
                    <a:t>的对数障碍问题</a:t>
                  </a:r>
                  <a:endPara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3D11D0E-CC4C-47B6-A59F-26C3C3EDF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82" y="2898848"/>
                  <a:ext cx="767470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255" t="-14474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E1C626C-BBAB-40C4-952C-B18EE24DAA0F}"/>
                    </a:ext>
                  </a:extLst>
                </p:cNvPr>
                <p:cNvSpPr txBox="1"/>
                <p:nvPr/>
              </p:nvSpPr>
              <p:spPr>
                <a:xfrm>
                  <a:off x="413231" y="3237943"/>
                  <a:ext cx="5623065" cy="817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&gt;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lim>
                        </m:limLow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:= 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E1C626C-BBAB-40C4-952C-B18EE24DA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31" y="3237943"/>
                  <a:ext cx="5623065" cy="8179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DE8600-751F-413E-B9E5-9072A9A8E2AF}"/>
                  </a:ext>
                </a:extLst>
              </p:cNvPr>
              <p:cNvSpPr/>
              <p:nvPr/>
            </p:nvSpPr>
            <p:spPr>
              <a:xfrm>
                <a:off x="984015" y="2690022"/>
                <a:ext cx="37532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𝑨𝒙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 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DE8600-751F-413E-B9E5-9072A9A8E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15" y="2690022"/>
                <a:ext cx="3753242" cy="461665"/>
              </a:xfrm>
              <a:prstGeom prst="rect">
                <a:avLst/>
              </a:prstGeom>
              <a:blipFill>
                <a:blip r:embed="rId4"/>
                <a:stretch>
                  <a:fillRect l="-243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97B9CF-6A01-4A73-B399-022D3C89BF56}"/>
                  </a:ext>
                </a:extLst>
              </p:cNvPr>
              <p:cNvSpPr/>
              <p:nvPr/>
            </p:nvSpPr>
            <p:spPr>
              <a:xfrm>
                <a:off x="5395649" y="4569027"/>
                <a:ext cx="286873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97B9CF-6A01-4A73-B399-022D3C89B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649" y="4569027"/>
                <a:ext cx="2868734" cy="491417"/>
              </a:xfrm>
              <a:prstGeom prst="rect">
                <a:avLst/>
              </a:prstGeom>
              <a:blipFill>
                <a:blip r:embed="rId5"/>
                <a:stretch>
                  <a:fillRect l="-4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E5505A-611C-484B-A949-2283698D0835}"/>
                  </a:ext>
                </a:extLst>
              </p:cNvPr>
              <p:cNvSpPr/>
              <p:nvPr/>
            </p:nvSpPr>
            <p:spPr>
              <a:xfrm>
                <a:off x="5211286" y="5064763"/>
                <a:ext cx="2421497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E5505A-611C-484B-A949-2283698D0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286" y="5064763"/>
                <a:ext cx="2421497" cy="508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CBE5556-C51A-4293-9B6F-D2C2DB080019}"/>
                  </a:ext>
                </a:extLst>
              </p:cNvPr>
              <p:cNvSpPr txBox="1"/>
              <p:nvPr/>
            </p:nvSpPr>
            <p:spPr>
              <a:xfrm>
                <a:off x="1079322" y="4716358"/>
                <a:ext cx="3459050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CBE5556-C51A-4293-9B6F-D2C2DB080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22" y="4716358"/>
                <a:ext cx="3459050" cy="1266180"/>
              </a:xfrm>
              <a:prstGeom prst="rect">
                <a:avLst/>
              </a:prstGeom>
              <a:blipFill>
                <a:blip r:embed="rId7"/>
                <a:stretch>
                  <a:fillRect l="-2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5E519A7D-8AEF-42C2-B674-183AC4E501F8}"/>
              </a:ext>
            </a:extLst>
          </p:cNvPr>
          <p:cNvGrpSpPr/>
          <p:nvPr/>
        </p:nvGrpSpPr>
        <p:grpSpPr>
          <a:xfrm>
            <a:off x="995030" y="3248363"/>
            <a:ext cx="5279919" cy="1478647"/>
            <a:chOff x="719607" y="2884806"/>
            <a:chExt cx="5279919" cy="1478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5528E55-F7CC-4B8D-98CD-D5241FDFCB60}"/>
                    </a:ext>
                  </a:extLst>
                </p:cNvPr>
                <p:cNvSpPr txBox="1"/>
                <p:nvPr/>
              </p:nvSpPr>
              <p:spPr>
                <a:xfrm>
                  <a:off x="719607" y="3210317"/>
                  <a:ext cx="5279919" cy="1153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box>
                          <m:box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𝛁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𝒅</m:t>
                            </m:r>
                          </m:e>
                        </m:box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ubject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5528E55-F7CC-4B8D-98CD-D5241FDFC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07" y="3210317"/>
                  <a:ext cx="5279919" cy="1153136"/>
                </a:xfrm>
                <a:prstGeom prst="rect">
                  <a:avLst/>
                </a:prstGeom>
                <a:blipFill>
                  <a:blip r:embed="rId8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8C22065-221F-4237-BCF3-6A0654D93846}"/>
                    </a:ext>
                  </a:extLst>
                </p:cNvPr>
                <p:cNvSpPr/>
                <p:nvPr/>
              </p:nvSpPr>
              <p:spPr>
                <a:xfrm>
                  <a:off x="741746" y="2884806"/>
                  <a:ext cx="3597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latin typeface="+mj-lt"/>
                      <a:ea typeface="黑体" panose="02010609060101010101" pitchFamily="49" charset="-122"/>
                    </a:rPr>
                    <a:t>Newton</a:t>
                  </a:r>
                  <a:r>
                    <a:rPr lang="zh-CN" altLang="en-US" dirty="0">
                      <a:solidFill>
                        <a:srgbClr val="C00000"/>
                      </a:solidFill>
                      <a:latin typeface="+mj-lt"/>
                      <a:ea typeface="黑体" panose="02010609060101010101" pitchFamily="49" charset="-122"/>
                    </a:rPr>
                    <a:t>法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：找增量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/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方向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𝒅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8C22065-221F-4237-BCF3-6A0654D938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46" y="2884806"/>
                  <a:ext cx="359746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542" t="-14474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E81C5E7-F183-4338-B061-670CEF9EF425}"/>
                  </a:ext>
                </a:extLst>
              </p:cNvPr>
              <p:cNvSpPr/>
              <p:nvPr/>
            </p:nvSpPr>
            <p:spPr>
              <a:xfrm>
                <a:off x="1125237" y="6063601"/>
                <a:ext cx="1500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𝑨𝒙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E81C5E7-F183-4338-B061-670CEF9EF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37" y="6063601"/>
                <a:ext cx="1500154" cy="461665"/>
              </a:xfrm>
              <a:prstGeom prst="rect">
                <a:avLst/>
              </a:prstGeom>
              <a:blipFill>
                <a:blip r:embed="rId10"/>
                <a:stretch>
                  <a:fillRect l="-5691" t="-5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D5E4AC9-7542-4BD0-9218-B2E34608EB50}"/>
                  </a:ext>
                </a:extLst>
              </p:cNvPr>
              <p:cNvSpPr/>
              <p:nvPr/>
            </p:nvSpPr>
            <p:spPr>
              <a:xfrm>
                <a:off x="2470914" y="6052583"/>
                <a:ext cx="16962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𝑨𝒅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D5E4AC9-7542-4BD0-9218-B2E34608E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914" y="6052583"/>
                <a:ext cx="169623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EEAB6F4-70AD-43EE-8A9E-BBD53994AB47}"/>
                  </a:ext>
                </a:extLst>
              </p:cNvPr>
              <p:cNvSpPr/>
              <p:nvPr/>
            </p:nvSpPr>
            <p:spPr>
              <a:xfrm>
                <a:off x="1162967" y="1998467"/>
                <a:ext cx="2774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𝑨𝒙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EEAB6F4-70AD-43EE-8A9E-BBD53994A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967" y="1998467"/>
                <a:ext cx="2774542" cy="461665"/>
              </a:xfrm>
              <a:prstGeom prst="rect">
                <a:avLst/>
              </a:prstGeom>
              <a:blipFill>
                <a:blip r:embed="rId12"/>
                <a:stretch>
                  <a:fillRect l="-220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0E13E7-8A59-433C-BB4B-E06F6D475DA3}"/>
                  </a:ext>
                </a:extLst>
              </p:cNvPr>
              <p:cNvSpPr/>
              <p:nvPr/>
            </p:nvSpPr>
            <p:spPr>
              <a:xfrm>
                <a:off x="7252888" y="1316214"/>
                <a:ext cx="1011495" cy="51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P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0E13E7-8A59-433C-BB4B-E06F6D475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88" y="1316214"/>
                <a:ext cx="1011495" cy="5178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60977" y="421516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用牛顿法</a:t>
            </a:r>
            <a:r>
              <a:rPr lang="zh-CN" altLang="en-US" sz="4400" dirty="0" smtClean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求解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障碍</a:t>
            </a:r>
            <a:r>
              <a:rPr lang="zh-CN" altLang="en-US" sz="4400" dirty="0" smtClean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续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3EEB3F-934C-4DB8-BB98-90F7C3055C9B}"/>
              </a:ext>
            </a:extLst>
          </p:cNvPr>
          <p:cNvGrpSpPr/>
          <p:nvPr/>
        </p:nvGrpSpPr>
        <p:grpSpPr>
          <a:xfrm>
            <a:off x="734811" y="3414805"/>
            <a:ext cx="4413132" cy="1427527"/>
            <a:chOff x="734811" y="3756327"/>
            <a:chExt cx="4413132" cy="142752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D11D0E-CC4C-47B6-A59F-26C3C3EDF973}"/>
                </a:ext>
              </a:extLst>
            </p:cNvPr>
            <p:cNvSpPr txBox="1"/>
            <p:nvPr/>
          </p:nvSpPr>
          <p:spPr>
            <a:xfrm>
              <a:off x="734811" y="3756327"/>
              <a:ext cx="3704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(6.7.2)</a:t>
              </a:r>
              <a:r>
                <a:rPr lang="zh-CN" altLang="en-US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的</a:t>
              </a:r>
              <a:r>
                <a: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KKT</a:t>
              </a:r>
              <a:r>
                <a:rPr lang="zh-CN" altLang="en-US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条件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436C208B-08D5-4282-A87A-7F324ED7A769}"/>
                    </a:ext>
                  </a:extLst>
                </p:cNvPr>
                <p:cNvSpPr/>
                <p:nvPr/>
              </p:nvSpPr>
              <p:spPr>
                <a:xfrm>
                  <a:off x="787775" y="4227445"/>
                  <a:ext cx="43601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𝒄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</m:oMath>
                  </a14:m>
                  <a:r>
                    <a:rPr lang="en-US" altLang="zh-CN" b="1" dirty="0">
                      <a:solidFill>
                        <a:schemeClr val="tx1"/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box>
                        <m:box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𝒅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</m:e>
                      </m:box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436C208B-08D5-4282-A87A-7F324ED7A7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75" y="4227445"/>
                  <a:ext cx="436016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202F3EE-419B-42A6-AA79-E101F80016A5}"/>
                    </a:ext>
                  </a:extLst>
                </p:cNvPr>
                <p:cNvSpPr/>
                <p:nvPr/>
              </p:nvSpPr>
              <p:spPr>
                <a:xfrm>
                  <a:off x="3899460" y="4722189"/>
                  <a:ext cx="124848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𝑨𝒅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202F3EE-419B-42A6-AA79-E101F8001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460" y="4722189"/>
                  <a:ext cx="124848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37DE75D-CE33-4BDE-9328-49FE59B5A0CD}"/>
              </a:ext>
            </a:extLst>
          </p:cNvPr>
          <p:cNvGrpSpPr/>
          <p:nvPr/>
        </p:nvGrpSpPr>
        <p:grpSpPr>
          <a:xfrm>
            <a:off x="3057795" y="4753374"/>
            <a:ext cx="3621825" cy="1008446"/>
            <a:chOff x="3057795" y="4753374"/>
            <a:chExt cx="3621825" cy="1008446"/>
          </a:xfrm>
        </p:grpSpPr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6BE815F5-1297-4DED-A63C-C0D6F9205E63}"/>
                </a:ext>
              </a:extLst>
            </p:cNvPr>
            <p:cNvSpPr/>
            <p:nvPr/>
          </p:nvSpPr>
          <p:spPr bwMode="auto">
            <a:xfrm flipH="1">
              <a:off x="4151524" y="4753374"/>
              <a:ext cx="187286" cy="66509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506A197-A13B-4328-869D-AA05A2F19152}"/>
                    </a:ext>
                  </a:extLst>
                </p:cNvPr>
                <p:cNvSpPr/>
                <p:nvPr/>
              </p:nvSpPr>
              <p:spPr>
                <a:xfrm>
                  <a:off x="3057795" y="5300155"/>
                  <a:ext cx="36218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𝑨𝒙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𝒄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506A197-A13B-4328-869D-AA05A2F19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795" y="5300155"/>
                  <a:ext cx="362182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3FC5D6-AB4E-4AA6-90EC-EA5F17A6424B}"/>
                  </a:ext>
                </a:extLst>
              </p:cNvPr>
              <p:cNvSpPr txBox="1"/>
              <p:nvPr/>
            </p:nvSpPr>
            <p:spPr>
              <a:xfrm>
                <a:off x="5641867" y="4925748"/>
                <a:ext cx="3103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3FC5D6-AB4E-4AA6-90EC-EA5F17A64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867" y="4925748"/>
                <a:ext cx="3103022" cy="461665"/>
              </a:xfrm>
              <a:prstGeom prst="rect">
                <a:avLst/>
              </a:prstGeom>
              <a:blipFill>
                <a:blip r:embed="rId6"/>
                <a:stretch>
                  <a:fillRect l="-314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E69E614-0BCE-4181-BBBA-65FE614512BF}"/>
                  </a:ext>
                </a:extLst>
              </p:cNvPr>
              <p:cNvSpPr txBox="1"/>
              <p:nvPr/>
            </p:nvSpPr>
            <p:spPr>
              <a:xfrm>
                <a:off x="734628" y="5254004"/>
                <a:ext cx="2306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E69E614-0BCE-4181-BBBA-65FE61451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8" y="5254004"/>
                <a:ext cx="2306027" cy="461665"/>
              </a:xfrm>
              <a:prstGeom prst="rect">
                <a:avLst/>
              </a:prstGeom>
              <a:blipFill>
                <a:blip r:embed="rId8"/>
                <a:stretch>
                  <a:fillRect l="-423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90344A56-8F8C-48F0-A770-786489B13547}"/>
              </a:ext>
            </a:extLst>
          </p:cNvPr>
          <p:cNvSpPr/>
          <p:nvPr/>
        </p:nvSpPr>
        <p:spPr>
          <a:xfrm>
            <a:off x="786154" y="2512584"/>
            <a:ext cx="5763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是等式约束二次规划问题，满足</a:t>
            </a:r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LCQ</a:t>
            </a: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；</a:t>
            </a:r>
            <a:endParaRPr lang="en-US" altLang="zh-CN" dirty="0">
              <a:solidFill>
                <a:schemeClr val="tx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是凸规划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E2A7D25-68A9-4D03-B68D-C836435620F8}"/>
              </a:ext>
            </a:extLst>
          </p:cNvPr>
          <p:cNvGrpSpPr/>
          <p:nvPr/>
        </p:nvGrpSpPr>
        <p:grpSpPr>
          <a:xfrm>
            <a:off x="6290629" y="2517860"/>
            <a:ext cx="1894904" cy="830997"/>
            <a:chOff x="6852488" y="5778858"/>
            <a:chExt cx="1894904" cy="830997"/>
          </a:xfrm>
        </p:grpSpPr>
        <p:sp>
          <p:nvSpPr>
            <p:cNvPr id="25" name="右大括号 24">
              <a:extLst>
                <a:ext uri="{FF2B5EF4-FFF2-40B4-BE49-F238E27FC236}">
                  <a16:creationId xmlns:a16="http://schemas.microsoft.com/office/drawing/2014/main" id="{B8B651CA-0F05-4C1E-99BE-9859E4F02DE1}"/>
                </a:ext>
              </a:extLst>
            </p:cNvPr>
            <p:cNvSpPr/>
            <p:nvPr/>
          </p:nvSpPr>
          <p:spPr bwMode="auto">
            <a:xfrm>
              <a:off x="6852488" y="5833850"/>
              <a:ext cx="296568" cy="668736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A7E6FF0-C419-47B5-8BD4-EA40A9E985BF}"/>
                    </a:ext>
                  </a:extLst>
                </p:cNvPr>
                <p:cNvSpPr/>
                <p:nvPr/>
              </p:nvSpPr>
              <p:spPr>
                <a:xfrm>
                  <a:off x="7049907" y="5778858"/>
                  <a:ext cx="1697485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/>
                      </a:solidFill>
                      <a:latin typeface="+mn-ea"/>
                      <a:ea typeface="+mn-ea"/>
                      <a:cs typeface="Arial" panose="020B0604020202020204" pitchFamily="34" charset="0"/>
                    </a:rPr>
                    <a:t>求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𝒅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等价于找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KKT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</a:rPr>
                    <a:t>点</a:t>
                  </a: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A7E6FF0-C419-47B5-8BD4-EA40A9E98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907" y="5778858"/>
                  <a:ext cx="1697485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5376" t="-8088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BDFEDB6-9CB3-4B16-BF56-73545B5AE21A}"/>
              </a:ext>
            </a:extLst>
          </p:cNvPr>
          <p:cNvGrpSpPr/>
          <p:nvPr/>
        </p:nvGrpSpPr>
        <p:grpSpPr>
          <a:xfrm>
            <a:off x="807138" y="1417476"/>
            <a:ext cx="7359680" cy="1089273"/>
            <a:chOff x="763070" y="4678475"/>
            <a:chExt cx="7359680" cy="1089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98D69A6-5BB8-45BA-82EE-E4CD03F26EF1}"/>
                    </a:ext>
                  </a:extLst>
                </p:cNvPr>
                <p:cNvSpPr txBox="1"/>
                <p:nvPr/>
              </p:nvSpPr>
              <p:spPr>
                <a:xfrm>
                  <a:off x="763070" y="4678475"/>
                  <a:ext cx="5703831" cy="1089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𝒄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box>
                          <m:box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ox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𝒅</m:t>
                            </m:r>
                          </m:e>
                        </m:box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ubject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o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𝑨𝒅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98D69A6-5BB8-45BA-82EE-E4CD03F26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70" y="4678475"/>
                  <a:ext cx="5703831" cy="1089273"/>
                </a:xfrm>
                <a:prstGeom prst="rect">
                  <a:avLst/>
                </a:prstGeom>
                <a:blipFill>
                  <a:blip r:embed="rId10"/>
                  <a:stretch>
                    <a:fillRect b="-78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C069DDA-580D-4F58-BE90-876F21166362}"/>
                </a:ext>
              </a:extLst>
            </p:cNvPr>
            <p:cNvSpPr txBox="1"/>
            <p:nvPr/>
          </p:nvSpPr>
          <p:spPr>
            <a:xfrm>
              <a:off x="6951644" y="4962418"/>
              <a:ext cx="1171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(6.7.2)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DCB5AC9-970C-4D62-99E2-2094E912EC11}"/>
              </a:ext>
            </a:extLst>
          </p:cNvPr>
          <p:cNvSpPr txBox="1"/>
          <p:nvPr/>
        </p:nvSpPr>
        <p:spPr>
          <a:xfrm>
            <a:off x="819205" y="1070137"/>
            <a:ext cx="489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确定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Newton</a:t>
            </a:r>
            <a:r>
              <a:rPr lang="zh-CN" altLang="en-US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增量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方向的子问题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0717917-031D-441D-BB97-88AED68BBFC7}"/>
                  </a:ext>
                </a:extLst>
              </p:cNvPr>
              <p:cNvSpPr/>
              <p:nvPr/>
            </p:nvSpPr>
            <p:spPr>
              <a:xfrm>
                <a:off x="5901098" y="3571952"/>
                <a:ext cx="2609945" cy="46166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迭代</a:t>
                </a:r>
                <a:r>
                  <a:rPr lang="zh-CN" altLang="en-US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box>
                      <m:box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</m:box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0717917-031D-441D-BB97-88AED68BB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98" y="3571952"/>
                <a:ext cx="2609945" cy="461665"/>
              </a:xfrm>
              <a:prstGeom prst="rect">
                <a:avLst/>
              </a:prstGeom>
              <a:blipFill>
                <a:blip r:embed="rId11"/>
                <a:stretch>
                  <a:fillRect l="-350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FB9F913-F19B-43E3-B187-65C2BA0EAFB2}"/>
                  </a:ext>
                </a:extLst>
              </p:cNvPr>
              <p:cNvSpPr/>
              <p:nvPr/>
            </p:nvSpPr>
            <p:spPr>
              <a:xfrm>
                <a:off x="712263" y="5814961"/>
                <a:ext cx="8094047" cy="754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该过程会重复</a:t>
                </a:r>
                <a:r>
                  <a:rPr lang="zh-CN" altLang="en-US" sz="2000" dirty="0">
                    <a:solidFill>
                      <a:srgbClr val="C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几次</a:t>
                </a: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，直至充分接近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P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的解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(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满足它的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KKT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条件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+mn-ea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需要的话，利用回溯</a:t>
                </a:r>
                <a:r>
                  <a:rPr lang="en-US" altLang="zh-CN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Armijo</a:t>
                </a: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线搜索，以确保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+</m:t>
                    </m:r>
                    <m:box>
                      <m:box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𝒅</m:t>
                        </m:r>
                      </m:e>
                    </m:box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是正的</a:t>
                </a: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FB9F913-F19B-43E3-B187-65C2BA0EA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3" y="5814961"/>
                <a:ext cx="8094047" cy="754694"/>
              </a:xfrm>
              <a:prstGeom prst="rect">
                <a:avLst/>
              </a:prstGeom>
              <a:blipFill>
                <a:blip r:embed="rId12"/>
                <a:stretch>
                  <a:fillRect l="-678" t="-4839" b="-13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D25ABB0-C2A7-4F74-BE77-8E6C28EB67CE}"/>
              </a:ext>
            </a:extLst>
          </p:cNvPr>
          <p:cNvGrpSpPr/>
          <p:nvPr/>
        </p:nvGrpSpPr>
        <p:grpSpPr>
          <a:xfrm>
            <a:off x="734810" y="4182333"/>
            <a:ext cx="3406317" cy="1066082"/>
            <a:chOff x="734810" y="4182333"/>
            <a:chExt cx="3406317" cy="106608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666221A-9ACE-4691-8059-2C9C0D0836DE}"/>
                </a:ext>
              </a:extLst>
            </p:cNvPr>
            <p:cNvGrpSpPr/>
            <p:nvPr/>
          </p:nvGrpSpPr>
          <p:grpSpPr>
            <a:xfrm>
              <a:off x="734810" y="4182333"/>
              <a:ext cx="3406317" cy="1066082"/>
              <a:chOff x="734810" y="4600974"/>
              <a:chExt cx="3406317" cy="1066082"/>
            </a:xfrm>
          </p:grpSpPr>
          <p:sp>
            <p:nvSpPr>
              <p:cNvPr id="10" name="箭头: 下 9">
                <a:extLst>
                  <a:ext uri="{FF2B5EF4-FFF2-40B4-BE49-F238E27FC236}">
                    <a16:creationId xmlns:a16="http://schemas.microsoft.com/office/drawing/2014/main" id="{00283F33-17CB-4F3D-A0C0-2F89D3F8354B}"/>
                  </a:ext>
                </a:extLst>
              </p:cNvPr>
              <p:cNvSpPr/>
              <p:nvPr/>
            </p:nvSpPr>
            <p:spPr bwMode="auto">
              <a:xfrm>
                <a:off x="1905918" y="4600974"/>
                <a:ext cx="187287" cy="665091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D45ECDE1-D8DA-4348-AF1F-632864068BC2}"/>
                      </a:ext>
                    </a:extLst>
                  </p:cNvPr>
                  <p:cNvSpPr/>
                  <p:nvPr/>
                </p:nvSpPr>
                <p:spPr>
                  <a:xfrm>
                    <a:off x="734810" y="5205391"/>
                    <a:ext cx="340631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box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𝒅</m:t>
                              </m:r>
                            </m:e>
                          </m:box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𝒄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)/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D45ECDE1-D8DA-4348-AF1F-632864068B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810" y="5205391"/>
                    <a:ext cx="340631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8A8B8752-3E1D-41B3-B9F9-F3303076EBF1}"/>
                    </a:ext>
                  </a:extLst>
                </p:cNvPr>
                <p:cNvSpPr/>
                <p:nvPr/>
              </p:nvSpPr>
              <p:spPr>
                <a:xfrm>
                  <a:off x="2065663" y="4316930"/>
                  <a:ext cx="12681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0" dirty="0">
                      <a:solidFill>
                        <a:srgbClr val="7030A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Arial" panose="020B0604020202020204" pitchFamily="34" charset="0"/>
                    </a:rPr>
                    <a:t>左乘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endParaRPr lang="zh-CN" alt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8A8B8752-3E1D-41B3-B9F9-F3303076EB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663" y="4316930"/>
                  <a:ext cx="1268168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5288" t="-10606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0576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9204701-645E-45DC-99D2-974B02E7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70" y="3510323"/>
            <a:ext cx="5431149" cy="30017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60977" y="168126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原始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对偶中心路径的邻域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749096-3FA1-4888-9527-18E3E297EBCE}"/>
              </a:ext>
            </a:extLst>
          </p:cNvPr>
          <p:cNvGrpSpPr/>
          <p:nvPr/>
        </p:nvGrpSpPr>
        <p:grpSpPr>
          <a:xfrm>
            <a:off x="916462" y="1027191"/>
            <a:ext cx="6475856" cy="1260918"/>
            <a:chOff x="916462" y="1809388"/>
            <a:chExt cx="6475856" cy="12609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65A9817-4A4A-4803-8DB2-C4EE71DFDC65}"/>
                </a:ext>
              </a:extLst>
            </p:cNvPr>
            <p:cNvSpPr txBox="1"/>
            <p:nvPr/>
          </p:nvSpPr>
          <p:spPr>
            <a:xfrm>
              <a:off x="916462" y="1809388"/>
              <a:ext cx="4735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重新表述原始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对偶中心路径为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D5C0B4BD-B928-4B79-9F26-E6845A2E88FD}"/>
                    </a:ext>
                  </a:extLst>
                </p:cNvPr>
                <p:cNvSpPr txBox="1"/>
                <p:nvPr/>
              </p:nvSpPr>
              <p:spPr>
                <a:xfrm>
                  <a:off x="2489812" y="2143449"/>
                  <a:ext cx="4902506" cy="926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D5C0B4BD-B928-4B79-9F26-E6845A2E8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812" y="2143449"/>
                  <a:ext cx="4902506" cy="9268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DBF8FE-E5B5-48D6-8703-211846C0E22B}"/>
                  </a:ext>
                </a:extLst>
              </p:cNvPr>
              <p:cNvSpPr txBox="1"/>
              <p:nvPr/>
            </p:nvSpPr>
            <p:spPr>
              <a:xfrm>
                <a:off x="1050325" y="2923809"/>
                <a:ext cx="721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zh-CN" alt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DBF8FE-E5B5-48D6-8703-211846C0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25" y="2923809"/>
                <a:ext cx="7219616" cy="46166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DEA263-B4A6-4E4D-8849-EDC99ECE89FC}"/>
                  </a:ext>
                </a:extLst>
              </p:cNvPr>
              <p:cNvSpPr txBox="1"/>
              <p:nvPr/>
            </p:nvSpPr>
            <p:spPr>
              <a:xfrm>
                <a:off x="916460" y="2359329"/>
                <a:ext cx="7963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原始</a:t>
                </a: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—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对偶中心路径的</a:t>
                </a:r>
                <a:r>
                  <a:rPr lang="zh-CN" altLang="en-US" dirty="0">
                    <a:solidFill>
                      <a:srgbClr val="C00000"/>
                    </a:solidFill>
                    <a:latin typeface="+mn-ea"/>
                    <a:ea typeface="+mn-ea"/>
                  </a:rPr>
                  <a:t>邻域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：已知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n-ea"/>
                      </a:rPr>
                      <m:t>𝛾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 比如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1/4</a:t>
                </a:r>
                <a:endParaRPr lang="zh-CN" altLang="en-US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DEA263-B4A6-4E4D-8849-EDC99ECE8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60" y="2359329"/>
                <a:ext cx="7963962" cy="461665"/>
              </a:xfrm>
              <a:prstGeom prst="rect">
                <a:avLst/>
              </a:prstGeom>
              <a:blipFill>
                <a:blip r:embed="rId5"/>
                <a:stretch>
                  <a:fillRect l="-114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B88800E-5293-4E8A-825E-762AD537A05B}"/>
                  </a:ext>
                </a:extLst>
              </p:cNvPr>
              <p:cNvSpPr/>
              <p:nvPr/>
            </p:nvSpPr>
            <p:spPr>
              <a:xfrm>
                <a:off x="951213" y="4242756"/>
                <a:ext cx="2431957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将原始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对偶中心路径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，投影到原始变量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空间，显示了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的一个典型邻域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B88800E-5293-4E8A-825E-762AD537A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13" y="4242756"/>
                <a:ext cx="2431957" cy="1938992"/>
              </a:xfrm>
              <a:prstGeom prst="rect">
                <a:avLst/>
              </a:prstGeom>
              <a:blipFill>
                <a:blip r:embed="rId6"/>
                <a:stretch>
                  <a:fillRect l="-3759" t="-2516" r="-2506" b="-5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7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71994" y="216043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原始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对偶路径追踪法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D84A21B-778D-4B73-8D9F-5C334CFD954A}"/>
                  </a:ext>
                </a:extLst>
              </p:cNvPr>
              <p:cNvSpPr/>
              <p:nvPr/>
            </p:nvSpPr>
            <p:spPr>
              <a:xfrm>
                <a:off x="607990" y="852062"/>
                <a:ext cx="85360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D84A21B-778D-4B73-8D9F-5C334CFD9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90" y="852062"/>
                <a:ext cx="8536010" cy="461665"/>
              </a:xfrm>
              <a:prstGeom prst="rect">
                <a:avLst/>
              </a:prstGeom>
              <a:blipFill>
                <a:blip r:embed="rId2"/>
                <a:stretch>
                  <a:fillRect l="-114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3E3A5D-D31E-4C06-9EEC-A04FBAC7C467}"/>
                  </a:ext>
                </a:extLst>
              </p:cNvPr>
              <p:cNvSpPr/>
              <p:nvPr/>
            </p:nvSpPr>
            <p:spPr>
              <a:xfrm>
                <a:off x="993580" y="1662507"/>
                <a:ext cx="7731779" cy="1333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用</a:t>
                </a:r>
                <a:r>
                  <a:rPr lang="en-US" altLang="zh-CN" sz="2200" dirty="0">
                    <a:solidFill>
                      <a:srgbClr val="002060"/>
                    </a:solidFill>
                    <a:latin typeface="+mj-lt"/>
                    <a:ea typeface="黑体" panose="02010609060101010101" pitchFamily="49" charset="-122"/>
                  </a:rPr>
                  <a:t>Newton</a:t>
                </a:r>
                <a:r>
                  <a:rPr lang="zh-CN" altLang="en-US" sz="2200" dirty="0">
                    <a:solidFill>
                      <a:srgbClr val="002060"/>
                    </a:solidFill>
                    <a:latin typeface="+mj-lt"/>
                    <a:ea typeface="黑体" panose="02010609060101010101" pitchFamily="49" charset="-122"/>
                  </a:rPr>
                  <a:t>法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求解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LP</m:t>
                        </m:r>
                      </m:e>
                    </m:d>
                  </m:oMath>
                </a14:m>
                <a:r>
                  <a:rPr lang="zh-CN" altLang="en-US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的</a:t>
                </a:r>
                <a:r>
                  <a:rPr lang="en-US" altLang="zh-CN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KKT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条件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(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方程组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)</a:t>
                </a:r>
              </a:p>
              <a:p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en-US" altLang="zh-CN" sz="2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𝒔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𝒄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∘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  ，得到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𝒅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=(</m:t>
                    </m:r>
                    <m:sSub>
                      <m:sSubPr>
                        <m:ctrlP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𝒚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.</a:t>
                </a:r>
                <a:endParaRPr lang="zh-CN" altLang="en-US" sz="2200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3E3A5D-D31E-4C06-9EEC-A04FBAC7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80" y="1662507"/>
                <a:ext cx="7731779" cy="1333185"/>
              </a:xfrm>
              <a:prstGeom prst="rect">
                <a:avLst/>
              </a:prstGeom>
              <a:blipFill>
                <a:blip r:embed="rId3"/>
                <a:stretch>
                  <a:fillRect l="-1025" t="-4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2669D04-A0DC-4B45-B955-C26D2F212AAA}"/>
                  </a:ext>
                </a:extLst>
              </p:cNvPr>
              <p:cNvSpPr/>
              <p:nvPr/>
            </p:nvSpPr>
            <p:spPr>
              <a:xfrm>
                <a:off x="652057" y="1255927"/>
                <a:ext cx="7180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) 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出发，朝着解走一步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预测步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predictor step)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2669D04-A0DC-4B45-B955-C26D2F212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7" y="1255927"/>
                <a:ext cx="7180935" cy="461665"/>
              </a:xfrm>
              <a:prstGeom prst="rect">
                <a:avLst/>
              </a:prstGeom>
              <a:blipFill>
                <a:blip r:embed="rId4"/>
                <a:stretch>
                  <a:fillRect l="-1358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7CCA5F1-2DC8-4232-9474-EDF2A2A0A050}"/>
                  </a:ext>
                </a:extLst>
              </p:cNvPr>
              <p:cNvSpPr/>
              <p:nvPr/>
            </p:nvSpPr>
            <p:spPr>
              <a:xfrm>
                <a:off x="718160" y="2891984"/>
                <a:ext cx="7894968" cy="605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可选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2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</a:t>
                </a:r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使得</a:t>
                </a:r>
                <a:r>
                  <a:rPr lang="zh-CN" altLang="en-US" sz="22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𝒚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2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zh-CN" alt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1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endParaRPr lang="en-US" altLang="zh-CN" sz="2200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7CCA5F1-2DC8-4232-9474-EDF2A2A0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0" y="2891984"/>
                <a:ext cx="7894968" cy="605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010942C-9141-4CB4-A229-29CFE9BDF698}"/>
                  </a:ext>
                </a:extLst>
              </p:cNvPr>
              <p:cNvSpPr/>
              <p:nvPr/>
            </p:nvSpPr>
            <p:spPr>
              <a:xfrm>
                <a:off x="607990" y="3986616"/>
                <a:ext cx="85360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ii)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移向中心路径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矫正步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corrector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step)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010942C-9141-4CB4-A229-29CFE9BDF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90" y="3986616"/>
                <a:ext cx="8536010" cy="461665"/>
              </a:xfrm>
              <a:prstGeom prst="rect">
                <a:avLst/>
              </a:prstGeom>
              <a:blipFill>
                <a:blip r:embed="rId6"/>
                <a:stretch>
                  <a:fillRect l="-1143" t="-14474" r="-57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F7E2D47-3564-4A55-939C-3AB62B1A95DD}"/>
                  </a:ext>
                </a:extLst>
              </p:cNvPr>
              <p:cNvSpPr/>
              <p:nvPr/>
            </p:nvSpPr>
            <p:spPr>
              <a:xfrm>
                <a:off x="900968" y="4444647"/>
                <a:ext cx="7114833" cy="1927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, 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用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Newton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法求解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BP</m:t>
                            </m:r>
                          </m:e>
                          <m:sub>
                            <m:r>
                              <a:rPr lang="zh-CN" alt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的</a:t>
                </a:r>
                <a:r>
                  <a:rPr lang="en-US" altLang="zh-CN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KKT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</a:rPr>
                  <a:t>条件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(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方程组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)</a:t>
                </a:r>
              </a:p>
              <a:p>
                <a:r>
                  <a:rPr lang="en-US" altLang="zh-CN" sz="22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zh-CN" alt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en-US" altLang="zh-CN" sz="2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𝒔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𝒄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∘</m:t>
                              </m:r>
                              <m:r>
                                <a:rPr lang="en-US" altLang="zh-C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𝒔</m:t>
                              </m:r>
                              <m:r>
                                <a:rPr lang="en-US" altLang="zh-CN" sz="2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  <m:r>
                                <a:rPr lang="en-US" altLang="zh-CN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200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r>
                  <a:rPr lang="zh-CN" altLang="en-US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得到方向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𝒅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=(</m:t>
                    </m:r>
                    <m:sSub>
                      <m:sSubPr>
                        <m:ctrlP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𝒚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. </a:t>
                </a:r>
                <a:endParaRPr lang="zh-CN" altLang="en-US" sz="2200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F7E2D47-3564-4A55-939C-3AB62B1A9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68" y="4444647"/>
                <a:ext cx="7114833" cy="1927964"/>
              </a:xfrm>
              <a:prstGeom prst="rect">
                <a:avLst/>
              </a:prstGeom>
              <a:blipFill>
                <a:blip r:embed="rId7"/>
                <a:stretch>
                  <a:fillRect l="-1114" t="-2532" b="-4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AA59882-458B-40D5-A736-166FFD36ACB1}"/>
                  </a:ext>
                </a:extLst>
              </p:cNvPr>
              <p:cNvSpPr/>
              <p:nvPr/>
            </p:nvSpPr>
            <p:spPr>
              <a:xfrm>
                <a:off x="989104" y="3470286"/>
                <a:ext cx="3341556" cy="43088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:r>
                  <a:rPr lang="zh-CN" altLang="en-US" sz="2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=(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zh-CN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200" dirty="0"/>
                  <a:t>.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AA59882-458B-40D5-A736-166FFD36A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04" y="3470286"/>
                <a:ext cx="3341556" cy="430887"/>
              </a:xfrm>
              <a:prstGeom prst="rect">
                <a:avLst/>
              </a:prstGeom>
              <a:blipFill>
                <a:blip r:embed="rId10"/>
                <a:stretch>
                  <a:fillRect l="-2372" t="-12676" r="-1460" b="-29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DEB970D-2A8C-4884-B92D-81643D7CD71B}"/>
                  </a:ext>
                </a:extLst>
              </p:cNvPr>
              <p:cNvSpPr/>
              <p:nvPr/>
            </p:nvSpPr>
            <p:spPr>
              <a:xfrm>
                <a:off x="4572000" y="3268209"/>
                <a:ext cx="181267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⇓</m:t>
                    </m:r>
                  </m:oMath>
                </a14:m>
                <a:r>
                  <a:rPr lang="en-US" altLang="zh-CN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.</a:t>
                </a:r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    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DEB970D-2A8C-4884-B92D-81643D7CD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68209"/>
                <a:ext cx="1812676" cy="830997"/>
              </a:xfrm>
              <a:prstGeom prst="rect">
                <a:avLst/>
              </a:prstGeom>
              <a:blipFill>
                <a:blip r:embed="rId11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C331966-DBD2-4A87-AB19-5ED05C98F06C}"/>
                  </a:ext>
                </a:extLst>
              </p:cNvPr>
              <p:cNvSpPr/>
              <p:nvPr/>
            </p:nvSpPr>
            <p:spPr>
              <a:xfrm>
                <a:off x="5256912" y="4844694"/>
                <a:ext cx="3219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∘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⟹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𝟎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C331966-DBD2-4A87-AB19-5ED05C98F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12" y="4844694"/>
                <a:ext cx="3219599" cy="461665"/>
              </a:xfrm>
              <a:prstGeom prst="rect">
                <a:avLst/>
              </a:prstGeom>
              <a:blipFill>
                <a:blip r:embed="rId12"/>
                <a:stretch>
                  <a:fillRect l="-2836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4F1F600B-2628-466D-B32C-51AF84666516}"/>
              </a:ext>
            </a:extLst>
          </p:cNvPr>
          <p:cNvGrpSpPr/>
          <p:nvPr/>
        </p:nvGrpSpPr>
        <p:grpSpPr>
          <a:xfrm>
            <a:off x="5269812" y="5287087"/>
            <a:ext cx="3622530" cy="1387716"/>
            <a:chOff x="5269812" y="5287087"/>
            <a:chExt cx="3622530" cy="138771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5902BF7-55B6-4017-87B0-F8D30EAB13D0}"/>
                </a:ext>
              </a:extLst>
            </p:cNvPr>
            <p:cNvGrpSpPr/>
            <p:nvPr/>
          </p:nvGrpSpPr>
          <p:grpSpPr>
            <a:xfrm>
              <a:off x="5269812" y="5646997"/>
              <a:ext cx="3622530" cy="1027806"/>
              <a:chOff x="5269812" y="5415640"/>
              <a:chExt cx="3622530" cy="10278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DFA1C1F6-C7ED-437A-B12F-2581BA910CF8}"/>
                      </a:ext>
                    </a:extLst>
                  </p:cNvPr>
                  <p:cNvSpPr/>
                  <p:nvPr/>
                </p:nvSpPr>
                <p:spPr>
                  <a:xfrm>
                    <a:off x="5269812" y="5415640"/>
                    <a:ext cx="3622530" cy="46185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𝒔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oMath>
                    </a14:m>
                    <a:r>
                      <a:rPr lang="en-US" altLang="zh-CN" sz="22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a:t> </a:t>
                    </a:r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DFA1C1F6-C7ED-437A-B12F-2581BA910C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9812" y="5415640"/>
                    <a:ext cx="3622530" cy="46185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7733C751-080F-4B0C-89D0-5406D036A832}"/>
                      </a:ext>
                    </a:extLst>
                  </p:cNvPr>
                  <p:cNvSpPr/>
                  <p:nvPr/>
                </p:nvSpPr>
                <p:spPr>
                  <a:xfrm>
                    <a:off x="6342456" y="5681827"/>
                    <a:ext cx="1490536" cy="7616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⇓</m:t>
                          </m:r>
                        </m:oMath>
                      </m:oMathPara>
                    </a14:m>
                    <a:endParaRPr lang="en-US" altLang="zh-CN" sz="22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黑体" panose="02010609060101010101" pitchFamily="49" charset="-122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7733C751-080F-4B0C-89D0-5406D036A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56" y="5681827"/>
                    <a:ext cx="1490536" cy="76161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88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288068-8DAC-44AA-A85D-390948AE9B30}"/>
                </a:ext>
              </a:extLst>
            </p:cNvPr>
            <p:cNvSpPr/>
            <p:nvPr/>
          </p:nvSpPr>
          <p:spPr>
            <a:xfrm>
              <a:off x="5269812" y="5287087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solidFill>
                    <a:schemeClr val="tx1"/>
                  </a:solidFill>
                  <a:latin typeface="+mn-ea"/>
                  <a:ea typeface="+mn-ea"/>
                  <a:cs typeface="Arial" panose="020B0604020202020204" pitchFamily="34" charset="0"/>
                </a:rPr>
                <a:t>否则，</a:t>
              </a:r>
              <a:endParaRPr lang="zh-CN" alt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2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2" grpId="0"/>
      <p:bldP spid="25" grpId="0" animBg="1"/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49960" y="171975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计算预测步与矫正步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A0D2A6-FE0A-47A6-B108-071DF18F39ED}"/>
                  </a:ext>
                </a:extLst>
              </p:cNvPr>
              <p:cNvSpPr txBox="1"/>
              <p:nvPr/>
            </p:nvSpPr>
            <p:spPr>
              <a:xfrm>
                <a:off x="5555510" y="1018889"/>
                <a:ext cx="30853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𝑺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diag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iag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分别表示以向量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作对角线元素的对角矩阵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A0D2A6-FE0A-47A6-B108-071DF18F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10" y="1018889"/>
                <a:ext cx="3085339" cy="1569660"/>
              </a:xfrm>
              <a:prstGeom prst="rect">
                <a:avLst/>
              </a:prstGeom>
              <a:blipFill>
                <a:blip r:embed="rId2"/>
                <a:stretch>
                  <a:fillRect l="-2964" t="-4264" r="-3162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BF8CAE5-CD62-4DC6-843D-38988717CD96}"/>
              </a:ext>
            </a:extLst>
          </p:cNvPr>
          <p:cNvGrpSpPr/>
          <p:nvPr/>
        </p:nvGrpSpPr>
        <p:grpSpPr>
          <a:xfrm>
            <a:off x="929089" y="2346853"/>
            <a:ext cx="4943582" cy="1069139"/>
            <a:chOff x="996991" y="2357557"/>
            <a:chExt cx="4545100" cy="1069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2EA3247-F045-4186-A2A4-CE03CE8A17A2}"/>
                    </a:ext>
                  </a:extLst>
                </p:cNvPr>
                <p:cNvSpPr txBox="1"/>
                <p:nvPr/>
              </p:nvSpPr>
              <p:spPr>
                <a:xfrm>
                  <a:off x="996991" y="2679252"/>
                  <a:ext cx="2576716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  <a:cs typeface="Arial" panose="020B0604020202020204" pitchFamily="34" charset="0"/>
                    </a:rPr>
                    <a:t>的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Jacobi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  <a:cs typeface="Arial" panose="020B0604020202020204" pitchFamily="34" charset="0"/>
                    </a:rPr>
                    <a:t>矩阵：</a:t>
                  </a:r>
                  <a:endPara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2EA3247-F045-4186-A2A4-CE03CE8A1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991" y="2679252"/>
                  <a:ext cx="2576716" cy="491417"/>
                </a:xfrm>
                <a:prstGeom prst="rect">
                  <a:avLst/>
                </a:prstGeom>
                <a:blipFill>
                  <a:blip r:embed="rId3"/>
                  <a:stretch>
                    <a:fillRect l="-435" t="-13750" b="-2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B55D430-DB30-4F1F-8833-2FD4B76EB66C}"/>
                    </a:ext>
                  </a:extLst>
                </p:cNvPr>
                <p:cNvSpPr txBox="1"/>
                <p:nvPr/>
              </p:nvSpPr>
              <p:spPr>
                <a:xfrm>
                  <a:off x="2965375" y="2357557"/>
                  <a:ext cx="2576716" cy="10691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𝑨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𝑰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𝑺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𝑿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B55D430-DB30-4F1F-8833-2FD4B76EB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375" y="2357557"/>
                  <a:ext cx="2576716" cy="1069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769D7A-D7D7-4EAC-84C7-1729F099BB21}"/>
              </a:ext>
            </a:extLst>
          </p:cNvPr>
          <p:cNvGrpSpPr/>
          <p:nvPr/>
        </p:nvGrpSpPr>
        <p:grpSpPr>
          <a:xfrm>
            <a:off x="590499" y="4054441"/>
            <a:ext cx="5188860" cy="2075328"/>
            <a:chOff x="538251" y="4774479"/>
            <a:chExt cx="5188860" cy="207532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45D1D2A-3BC8-4E53-8ADC-C9DB2B925AC0}"/>
                </a:ext>
              </a:extLst>
            </p:cNvPr>
            <p:cNvGrpSpPr/>
            <p:nvPr/>
          </p:nvGrpSpPr>
          <p:grpSpPr>
            <a:xfrm>
              <a:off x="538251" y="4774479"/>
              <a:ext cx="5188860" cy="1580443"/>
              <a:chOff x="538251" y="4774479"/>
              <a:chExt cx="5188860" cy="1580443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E0DE57-1485-4D81-918B-1E162C5DAA05}"/>
                  </a:ext>
                </a:extLst>
              </p:cNvPr>
              <p:cNvSpPr txBox="1"/>
              <p:nvPr/>
            </p:nvSpPr>
            <p:spPr>
              <a:xfrm>
                <a:off x="657846" y="4774479"/>
                <a:ext cx="5069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解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线性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方程组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FADC75D-7D33-4A4D-9ED1-7CE2838CB447}"/>
                      </a:ext>
                    </a:extLst>
                  </p:cNvPr>
                  <p:cNvSpPr txBox="1"/>
                  <p:nvPr/>
                </p:nvSpPr>
                <p:spPr>
                  <a:xfrm>
                    <a:off x="538251" y="5284373"/>
                    <a:ext cx="4631499" cy="10705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𝑨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𝑨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𝑰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𝑿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𝒔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𝜎𝜇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∘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𝒔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FADC75D-7D33-4A4D-9ED1-7CE2838CB4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251" y="5284373"/>
                    <a:ext cx="4631499" cy="10705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024436-AA3F-4EBD-B89F-FC4D42CB0C46}"/>
                </a:ext>
              </a:extLst>
            </p:cNvPr>
            <p:cNvSpPr/>
            <p:nvPr/>
          </p:nvSpPr>
          <p:spPr>
            <a:xfrm>
              <a:off x="922253" y="6388142"/>
              <a:ext cx="24609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得到</a:t>
              </a:r>
              <a:r>
                <a:rPr lang="en-US" altLang="zh-CN" dirty="0">
                  <a:solidFill>
                    <a:srgbClr val="C00000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rPr>
                <a:t>Newton</a:t>
              </a:r>
              <a:r>
                <a: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方向</a:t>
              </a:r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822BF3-52FF-4B26-B1CF-BD8338E6297F}"/>
              </a:ext>
            </a:extLst>
          </p:cNvPr>
          <p:cNvGrpSpPr/>
          <p:nvPr/>
        </p:nvGrpSpPr>
        <p:grpSpPr>
          <a:xfrm>
            <a:off x="995191" y="3033700"/>
            <a:ext cx="6625949" cy="1266180"/>
            <a:chOff x="995191" y="3033700"/>
            <a:chExt cx="6625949" cy="1266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ADD8D8E-5B30-4917-BCA8-DA7DFF5436C8}"/>
                    </a:ext>
                  </a:extLst>
                </p:cNvPr>
                <p:cNvSpPr txBox="1"/>
                <p:nvPr/>
              </p:nvSpPr>
              <p:spPr>
                <a:xfrm>
                  <a:off x="995191" y="3428381"/>
                  <a:ext cx="2732961" cy="470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  <a:cs typeface="Arial" panose="020B0604020202020204" pitchFamily="34" charset="0"/>
                    </a:rPr>
                    <a:t>由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endPara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ADD8D8E-5B30-4917-BCA8-DA7DFF543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191" y="3428381"/>
                  <a:ext cx="2732961" cy="470450"/>
                </a:xfrm>
                <a:prstGeom prst="rect">
                  <a:avLst/>
                </a:prstGeom>
                <a:blipFill>
                  <a:blip r:embed="rId7"/>
                  <a:stretch>
                    <a:fillRect l="-3341" t="-14103" b="-217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A802713-3073-4BB1-9C3B-C800300CE542}"/>
                    </a:ext>
                  </a:extLst>
                </p:cNvPr>
                <p:cNvSpPr txBox="1"/>
                <p:nvPr/>
              </p:nvSpPr>
              <p:spPr>
                <a:xfrm>
                  <a:off x="2890310" y="3033700"/>
                  <a:ext cx="4730830" cy="12661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⟹−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𝜎𝜇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∘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A802713-3073-4BB1-9C3B-C800300CE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310" y="3033700"/>
                  <a:ext cx="4730830" cy="126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E5A524C-9DC6-4AB1-90A1-827B9A3C2FB2}"/>
                  </a:ext>
                </a:extLst>
              </p:cNvPr>
              <p:cNvSpPr/>
              <p:nvPr/>
            </p:nvSpPr>
            <p:spPr>
              <a:xfrm>
                <a:off x="729175" y="845123"/>
                <a:ext cx="4381905" cy="1635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{0,1},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 令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∘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zh-CN" alt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E5A524C-9DC6-4AB1-90A1-827B9A3C2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75" y="845123"/>
                <a:ext cx="4381905" cy="1635512"/>
              </a:xfrm>
              <a:prstGeom prst="rect">
                <a:avLst/>
              </a:prstGeom>
              <a:blipFill>
                <a:blip r:embed="rId9"/>
                <a:stretch>
                  <a:fillRect l="-2228" t="-4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2070FF-0E31-42DB-A5D5-7D52F9E9D9F4}"/>
                  </a:ext>
                </a:extLst>
              </p:cNvPr>
              <p:cNvSpPr/>
              <p:nvPr/>
            </p:nvSpPr>
            <p:spPr>
              <a:xfrm>
                <a:off x="5211299" y="4617213"/>
                <a:ext cx="3564245" cy="10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𝑺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𝑿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zh-CN" alt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𝜎𝜇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∘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2070FF-0E31-42DB-A5D5-7D52F9E9D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299" y="4617213"/>
                <a:ext cx="3564245" cy="10706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82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49960" y="138924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预测步与对偶间隙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DD8D8E-5B30-4917-BCA8-DA7DFF5436C8}"/>
                  </a:ext>
                </a:extLst>
              </p:cNvPr>
              <p:cNvSpPr txBox="1"/>
              <p:nvPr/>
            </p:nvSpPr>
            <p:spPr>
              <a:xfrm>
                <a:off x="974501" y="817216"/>
                <a:ext cx="6021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200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DD8D8E-5B30-4917-BCA8-DA7DFF54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1" y="817216"/>
                <a:ext cx="6021210" cy="430887"/>
              </a:xfrm>
              <a:prstGeom prst="rect">
                <a:avLst/>
              </a:prstGeom>
              <a:blipFill>
                <a:blip r:embed="rId2"/>
                <a:stretch>
                  <a:fillRect l="-1316" t="-14085"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09DC34B-100E-47F5-B1D1-926B16B8671D}"/>
              </a:ext>
            </a:extLst>
          </p:cNvPr>
          <p:cNvSpPr/>
          <p:nvPr/>
        </p:nvSpPr>
        <p:spPr>
          <a:xfrm>
            <a:off x="1011781" y="310513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则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7540B1-C919-4088-8A51-38ECC803E20C}"/>
              </a:ext>
            </a:extLst>
          </p:cNvPr>
          <p:cNvSpPr/>
          <p:nvPr/>
        </p:nvSpPr>
        <p:spPr>
          <a:xfrm>
            <a:off x="4494507" y="82823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形成线性方程组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9284D08-D6D7-4795-8435-148F057137C0}"/>
                  </a:ext>
                </a:extLst>
              </p:cNvPr>
              <p:cNvSpPr/>
              <p:nvPr/>
            </p:nvSpPr>
            <p:spPr>
              <a:xfrm>
                <a:off x="1007552" y="2309385"/>
                <a:ext cx="6517875" cy="486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求解线性方程组，得到搜索方向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𝒅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  </m:t>
                    </m:r>
                    <m:r>
                      <a:rPr lang="zh-CN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令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9284D08-D6D7-4795-8435-148F05713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2309385"/>
                <a:ext cx="6517875" cy="486159"/>
              </a:xfrm>
              <a:prstGeom prst="rect">
                <a:avLst/>
              </a:prstGeom>
              <a:blipFill>
                <a:blip r:embed="rId3"/>
                <a:stretch>
                  <a:fillRect l="-1216" t="-10000"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75A520E-B1A4-4E75-BCB0-5F6A23815A43}"/>
                  </a:ext>
                </a:extLst>
              </p:cNvPr>
              <p:cNvSpPr/>
              <p:nvPr/>
            </p:nvSpPr>
            <p:spPr>
              <a:xfrm>
                <a:off x="1672471" y="2693333"/>
                <a:ext cx="6150851" cy="495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75A520E-B1A4-4E75-BCB0-5F6A23815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471" y="2693333"/>
                <a:ext cx="6150851" cy="495520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EFF235B-C19E-4D9B-A1F5-BF6228DFA7B9}"/>
                  </a:ext>
                </a:extLst>
              </p:cNvPr>
              <p:cNvSpPr/>
              <p:nvPr/>
            </p:nvSpPr>
            <p:spPr>
              <a:xfrm>
                <a:off x="1978958" y="1216834"/>
                <a:ext cx="3904723" cy="1168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𝑺</m:t>
                            </m:r>
                            <m:sSub>
                              <m:sSub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𝑿</m:t>
                            </m:r>
                            <m:sSub>
                              <m:sSub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zh-CN" alt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𝜎</m:t>
                            </m:r>
                            <m:r>
                              <a:rPr lang="zh-CN" alt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∘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EFF235B-C19E-4D9B-A1F5-BF6228DFA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58" y="1216834"/>
                <a:ext cx="3904723" cy="11686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50E9923-F4D9-43BA-B9EC-37DDEB749009}"/>
              </a:ext>
            </a:extLst>
          </p:cNvPr>
          <p:cNvSpPr/>
          <p:nvPr/>
        </p:nvSpPr>
        <p:spPr>
          <a:xfrm>
            <a:off x="5730492" y="1202896"/>
            <a:ext cx="10631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(6.7.4a)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33C10E-F566-488E-A92C-F311334EDF56}"/>
              </a:ext>
            </a:extLst>
          </p:cNvPr>
          <p:cNvSpPr/>
          <p:nvPr/>
        </p:nvSpPr>
        <p:spPr>
          <a:xfrm>
            <a:off x="5730492" y="1559374"/>
            <a:ext cx="10791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(6.7.4b)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194DBD-CA72-425A-AEED-467B517827F5}"/>
              </a:ext>
            </a:extLst>
          </p:cNvPr>
          <p:cNvSpPr/>
          <p:nvPr/>
        </p:nvSpPr>
        <p:spPr>
          <a:xfrm>
            <a:off x="5719475" y="1907948"/>
            <a:ext cx="10631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(6.7.4c)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4B0E32F-232C-4CFC-BDB9-A121A06733DD}"/>
                  </a:ext>
                </a:extLst>
              </p:cNvPr>
              <p:cNvSpPr txBox="1"/>
              <p:nvPr/>
            </p:nvSpPr>
            <p:spPr>
              <a:xfrm>
                <a:off x="1488435" y="3088322"/>
                <a:ext cx="5675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i) (6.7.4b)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𝑨𝒙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4B0E32F-232C-4CFC-BDB9-A121A0673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435" y="3088322"/>
                <a:ext cx="5675683" cy="461665"/>
              </a:xfrm>
              <a:prstGeom prst="rect">
                <a:avLst/>
              </a:prstGeom>
              <a:blipFill>
                <a:blip r:embed="rId6"/>
                <a:stretch>
                  <a:fillRect l="-1611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8BF8A74-8E4D-40E1-B2A1-DB4EB5B8966C}"/>
                  </a:ext>
                </a:extLst>
              </p:cNvPr>
              <p:cNvSpPr txBox="1"/>
              <p:nvPr/>
            </p:nvSpPr>
            <p:spPr>
              <a:xfrm>
                <a:off x="1389281" y="3454267"/>
                <a:ext cx="6741165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ii) (6.7.4c)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8BF8A74-8E4D-40E1-B2A1-DB4EB5B8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81" y="3454267"/>
                <a:ext cx="6741165" cy="468205"/>
              </a:xfrm>
              <a:prstGeom prst="rect">
                <a:avLst/>
              </a:prstGeom>
              <a:blipFill>
                <a:blip r:embed="rId7"/>
                <a:stretch>
                  <a:fillRect l="-1447" t="-13158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A2B2660-31F8-4015-AE13-7A15E42A657E}"/>
                  </a:ext>
                </a:extLst>
              </p:cNvPr>
              <p:cNvSpPr txBox="1"/>
              <p:nvPr/>
            </p:nvSpPr>
            <p:spPr>
              <a:xfrm>
                <a:off x="1312162" y="3923045"/>
                <a:ext cx="4692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iii) (6.7.4b)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(6.7.4c)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A2B2660-31F8-4015-AE13-7A15E42A6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62" y="3923045"/>
                <a:ext cx="4692029" cy="461665"/>
              </a:xfrm>
              <a:prstGeom prst="rect">
                <a:avLst/>
              </a:prstGeom>
              <a:blipFill>
                <a:blip r:embed="rId8"/>
                <a:stretch>
                  <a:fillRect l="-1948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18B4E8E-F8E2-4A2C-9B07-EB73BBFC36E2}"/>
                  </a:ext>
                </a:extLst>
              </p:cNvPr>
              <p:cNvSpPr txBox="1"/>
              <p:nvPr/>
            </p:nvSpPr>
            <p:spPr>
              <a:xfrm>
                <a:off x="1334196" y="4331652"/>
                <a:ext cx="735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vi)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(6.7.4a)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求和，且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=0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𝒔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𝒔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18B4E8E-F8E2-4A2C-9B07-EB73BBFC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196" y="4331652"/>
                <a:ext cx="7358112" cy="461665"/>
              </a:xfrm>
              <a:prstGeom prst="rect">
                <a:avLst/>
              </a:prstGeom>
              <a:blipFill>
                <a:blip r:embed="rId9"/>
                <a:stretch>
                  <a:fillRect l="-1326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7F92572-4BC7-4DBA-B944-39D1F56A76BC}"/>
                  </a:ext>
                </a:extLst>
              </p:cNvPr>
              <p:cNvSpPr/>
              <p:nvPr/>
            </p:nvSpPr>
            <p:spPr>
              <a:xfrm>
                <a:off x="974501" y="4800889"/>
                <a:ext cx="5619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从而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(1−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𝒔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 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7F92572-4BC7-4DBA-B944-39D1F56A7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1" y="4800889"/>
                <a:ext cx="5619167" cy="461665"/>
              </a:xfrm>
              <a:prstGeom prst="rect">
                <a:avLst/>
              </a:prstGeom>
              <a:blipFill>
                <a:blip r:embed="rId10"/>
                <a:stretch>
                  <a:fillRect l="-1735" t="-14667" r="-43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9FF30AF-E033-401F-9837-832B8A59F540}"/>
                  </a:ext>
                </a:extLst>
              </p:cNvPr>
              <p:cNvSpPr/>
              <p:nvPr/>
            </p:nvSpPr>
            <p:spPr>
              <a:xfrm>
                <a:off x="947686" y="5381675"/>
                <a:ext cx="56948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⁡{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&gt;0:</m:t>
                        </m:r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9FF30AF-E033-401F-9837-832B8A59F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6" y="5381675"/>
                <a:ext cx="5694829" cy="461665"/>
              </a:xfrm>
              <a:prstGeom prst="rect">
                <a:avLst/>
              </a:prstGeom>
              <a:blipFill>
                <a:blip r:embed="rId11"/>
                <a:stretch>
                  <a:fillRect l="-160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1BB83B-BBF2-4517-9BDC-A857DC703C90}"/>
                  </a:ext>
                </a:extLst>
              </p:cNvPr>
              <p:cNvSpPr/>
              <p:nvPr/>
            </p:nvSpPr>
            <p:spPr>
              <a:xfrm>
                <a:off x="6310138" y="5346630"/>
                <a:ext cx="2130520" cy="65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可证明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1BB83B-BBF2-4517-9BDC-A857DC703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38" y="5346630"/>
                <a:ext cx="2130520" cy="652423"/>
              </a:xfrm>
              <a:prstGeom prst="rect">
                <a:avLst/>
              </a:prstGeom>
              <a:blipFill>
                <a:blip r:embed="rId12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6D621D0-7A2B-4DFD-AAD5-C634972F8CF7}"/>
                  </a:ext>
                </a:extLst>
              </p:cNvPr>
              <p:cNvSpPr/>
              <p:nvPr/>
            </p:nvSpPr>
            <p:spPr>
              <a:xfrm>
                <a:off x="909914" y="5966089"/>
                <a:ext cx="7442294" cy="476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. 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若要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∕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ln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⁡(1/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6D621D0-7A2B-4DFD-AAD5-C634972F8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4" y="5966089"/>
                <a:ext cx="7442294" cy="476477"/>
              </a:xfrm>
              <a:prstGeom prst="rect">
                <a:avLst/>
              </a:prstGeom>
              <a:blipFill>
                <a:blip r:embed="rId13"/>
                <a:stretch>
                  <a:fillRect l="-1229" t="-11538" r="-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8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49960" y="171975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求解线性方程组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(6.7.4)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2070FF-0E31-42DB-A5D5-7D52F9E9D9F4}"/>
                  </a:ext>
                </a:extLst>
              </p:cNvPr>
              <p:cNvSpPr/>
              <p:nvPr/>
            </p:nvSpPr>
            <p:spPr>
              <a:xfrm>
                <a:off x="2232349" y="941415"/>
                <a:ext cx="3564245" cy="10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𝑺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𝑿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zh-CN" alt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𝜎𝜇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∘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𝒙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𝒔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2070FF-0E31-42DB-A5D5-7D52F9E9D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349" y="941415"/>
                <a:ext cx="3564245" cy="10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CF7EF6F-CDBE-4DC5-B5BA-D87C88E492F5}"/>
              </a:ext>
            </a:extLst>
          </p:cNvPr>
          <p:cNvSpPr/>
          <p:nvPr/>
        </p:nvSpPr>
        <p:spPr>
          <a:xfrm>
            <a:off x="5796594" y="828324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47AA0F-A183-4C1A-93D8-76008F95D0D9}"/>
              </a:ext>
            </a:extLst>
          </p:cNvPr>
          <p:cNvSpPr/>
          <p:nvPr/>
        </p:nvSpPr>
        <p:spPr>
          <a:xfrm>
            <a:off x="5796594" y="1184802"/>
            <a:ext cx="1159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4576EC-17BD-4592-B435-B0215006B700}"/>
              </a:ext>
            </a:extLst>
          </p:cNvPr>
          <p:cNvSpPr/>
          <p:nvPr/>
        </p:nvSpPr>
        <p:spPr>
          <a:xfrm>
            <a:off x="5796594" y="1577444"/>
            <a:ext cx="1159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(6.7.4c)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0C6103-A016-4A9A-8768-E7CACAA02573}"/>
                  </a:ext>
                </a:extLst>
              </p:cNvPr>
              <p:cNvSpPr/>
              <p:nvPr/>
            </p:nvSpPr>
            <p:spPr>
              <a:xfrm>
                <a:off x="2758618" y="2098646"/>
                <a:ext cx="402097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(6.7.4a)         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⇓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左乘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𝑿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𝜎𝜇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0C6103-A016-4A9A-8768-E7CACAA02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618" y="2098646"/>
                <a:ext cx="4020973" cy="1200329"/>
              </a:xfrm>
              <a:prstGeom prst="rect">
                <a:avLst/>
              </a:prstGeom>
              <a:blipFill>
                <a:blip r:embed="rId3"/>
                <a:stretch>
                  <a:fillRect l="-607" t="-4061" b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20E73B-A724-4BF8-99B5-D01796514231}"/>
                  </a:ext>
                </a:extLst>
              </p:cNvPr>
              <p:cNvSpPr/>
              <p:nvPr/>
            </p:nvSpPr>
            <p:spPr>
              <a:xfrm>
                <a:off x="2401548" y="3319762"/>
                <a:ext cx="386692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CN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𝑿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𝜎𝜇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20E73B-A724-4BF8-99B5-D01796514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8" y="3319762"/>
                <a:ext cx="3866921" cy="83099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A2C3A20-D347-40A1-A5A7-2687BA1B0349}"/>
                  </a:ext>
                </a:extLst>
              </p:cNvPr>
              <p:cNvSpPr/>
              <p:nvPr/>
            </p:nvSpPr>
            <p:spPr>
              <a:xfrm>
                <a:off x="4489247" y="3293907"/>
                <a:ext cx="21208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(6.7.4b)</a:t>
                </a:r>
                <a:r>
                  <a:rPr lang="zh-CN" altLang="en-US" sz="2000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A2C3A20-D347-40A1-A5A7-2687BA1B0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47" y="3293907"/>
                <a:ext cx="2120875" cy="400110"/>
              </a:xfrm>
              <a:prstGeom prst="rect">
                <a:avLst/>
              </a:prstGeom>
              <a:blipFill>
                <a:blip r:embed="rId5"/>
                <a:stretch>
                  <a:fillRect l="-2874" t="-1060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FA5E59-8F98-4E7F-A711-1E38130DF3B1}"/>
                  </a:ext>
                </a:extLst>
              </p:cNvPr>
              <p:cNvSpPr/>
              <p:nvPr/>
            </p:nvSpPr>
            <p:spPr>
              <a:xfrm>
                <a:off x="3320344" y="3295139"/>
                <a:ext cx="9236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左乘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FA5E59-8F98-4E7F-A711-1E38130DF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344" y="3295139"/>
                <a:ext cx="923651" cy="400110"/>
              </a:xfrm>
              <a:prstGeom prst="rect">
                <a:avLst/>
              </a:prstGeom>
              <a:blipFill>
                <a:blip r:embed="rId6"/>
                <a:stretch>
                  <a:fillRect l="-7285" t="-1230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B93D89-DBFD-4A7B-A57B-D1D8F0479344}"/>
              </a:ext>
            </a:extLst>
          </p:cNvPr>
          <p:cNvGrpSpPr/>
          <p:nvPr/>
        </p:nvGrpSpPr>
        <p:grpSpPr>
          <a:xfrm>
            <a:off x="2098520" y="4086341"/>
            <a:ext cx="6222720" cy="879921"/>
            <a:chOff x="2098520" y="4086341"/>
            <a:chExt cx="6222720" cy="879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79AC030-3432-4CB2-B070-62A600F980DD}"/>
                    </a:ext>
                  </a:extLst>
                </p:cNvPr>
                <p:cNvSpPr/>
                <p:nvPr/>
              </p:nvSpPr>
              <p:spPr>
                <a:xfrm>
                  <a:off x="2098520" y="4086341"/>
                  <a:ext cx="4537550" cy="8799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⇓</m:t>
                        </m:r>
                      </m:oMath>
                    </m:oMathPara>
                  </a14:m>
                  <a:endParaRPr lang="en-US" altLang="zh-CN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ea typeface="黑体" panose="02010609060101010101" pitchFamily="49" charset="-122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𝑨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𝑿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𝜎𝜇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79AC030-3432-4CB2-B070-62A600F980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520" y="4086341"/>
                  <a:ext cx="4537550" cy="879921"/>
                </a:xfrm>
                <a:prstGeom prst="rect">
                  <a:avLst/>
                </a:prstGeom>
                <a:blipFill>
                  <a:blip r:embed="rId7"/>
                  <a:stretch>
                    <a:fillRect b="-2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28769CB-A5ED-4E84-A3C9-3DDA1C8FA91D}"/>
                    </a:ext>
                  </a:extLst>
                </p:cNvPr>
                <p:cNvSpPr/>
                <p:nvPr/>
              </p:nvSpPr>
              <p:spPr>
                <a:xfrm>
                  <a:off x="4559885" y="4086341"/>
                  <a:ext cx="3761355" cy="4408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7030A0"/>
                      </a:solidFill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由</a:t>
                  </a:r>
                  <a:r>
                    <a:rPr lang="en-US" altLang="zh-CN" sz="2000" dirty="0">
                      <a:solidFill>
                        <a:srgbClr val="7030A0"/>
                      </a:solidFill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(6.7.4c)</a:t>
                  </a:r>
                  <a:r>
                    <a:rPr lang="zh-CN" altLang="en-US" sz="2000" dirty="0">
                      <a:solidFill>
                        <a:srgbClr val="7030A0"/>
                      </a:solidFill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解出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𝒔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𝒚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solidFill>
                        <a:srgbClr val="7030A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代入</a:t>
                  </a: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28769CB-A5ED-4E84-A3C9-3DDA1C8FA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9885" y="4086341"/>
                  <a:ext cx="3761355" cy="440890"/>
                </a:xfrm>
                <a:prstGeom prst="rect">
                  <a:avLst/>
                </a:prstGeom>
                <a:blipFill>
                  <a:blip r:embed="rId8"/>
                  <a:stretch>
                    <a:fillRect l="-1621" t="-8219" b="-164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24DE1F-BEB5-4951-AC3D-26B3C92D0279}"/>
                  </a:ext>
                </a:extLst>
              </p:cNvPr>
              <p:cNvSpPr txBox="1"/>
              <p:nvPr/>
            </p:nvSpPr>
            <p:spPr>
              <a:xfrm>
                <a:off x="999027" y="4976477"/>
                <a:ext cx="7322213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核心计算成本：形成矩阵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𝑿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，并求逆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解线性方程组或者极小化严格凸二次函数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24DE1F-BEB5-4951-AC3D-26B3C92D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27" y="4976477"/>
                <a:ext cx="7322213" cy="837537"/>
              </a:xfrm>
              <a:prstGeom prst="rect">
                <a:avLst/>
              </a:prstGeom>
              <a:blipFill>
                <a:blip r:embed="rId9"/>
                <a:stretch>
                  <a:fillRect l="-1166" t="-724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6D29B30-6FBE-4D36-9D38-19F1F1BAA19E}"/>
                  </a:ext>
                </a:extLst>
              </p:cNvPr>
              <p:cNvSpPr/>
              <p:nvPr/>
            </p:nvSpPr>
            <p:spPr>
              <a:xfrm>
                <a:off x="1013296" y="5886473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6D29B30-6FBE-4D36-9D38-19F1F1BAA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96" y="5886473"/>
                <a:ext cx="4572000" cy="461665"/>
              </a:xfrm>
              <a:prstGeom prst="rect">
                <a:avLst/>
              </a:prstGeom>
              <a:blipFill>
                <a:blip r:embed="rId10"/>
                <a:stretch>
                  <a:fillRect l="-1733" t="-14667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8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10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98E872-6E3E-4B96-8327-816EA3619BC2}"/>
              </a:ext>
            </a:extLst>
          </p:cNvPr>
          <p:cNvSpPr txBox="1"/>
          <p:nvPr/>
        </p:nvSpPr>
        <p:spPr>
          <a:xfrm>
            <a:off x="460977" y="421516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求解线性规划的经典算法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CE8E4BF-D8FC-427E-A4F5-64F26CFD0B2B}"/>
                  </a:ext>
                </a:extLst>
              </p:cNvPr>
              <p:cNvSpPr txBox="1"/>
              <p:nvPr/>
            </p:nvSpPr>
            <p:spPr>
              <a:xfrm>
                <a:off x="673100" y="1171984"/>
                <a:ext cx="7323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已知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  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假设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rank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CE8E4BF-D8FC-427E-A4F5-64F26CFD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171984"/>
                <a:ext cx="7323913" cy="461665"/>
              </a:xfrm>
              <a:prstGeom prst="rect">
                <a:avLst/>
              </a:prstGeom>
              <a:blipFill>
                <a:blip r:embed="rId2"/>
                <a:stretch>
                  <a:fillRect l="-1248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DC156F-F6A0-4053-A1EC-465EAA934B17}"/>
                  </a:ext>
                </a:extLst>
              </p:cNvPr>
              <p:cNvSpPr txBox="1"/>
              <p:nvPr/>
            </p:nvSpPr>
            <p:spPr>
              <a:xfrm>
                <a:off x="252789" y="2271918"/>
                <a:ext cx="7619384" cy="582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ubject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o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𝑨𝒙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DC156F-F6A0-4053-A1EC-465EAA934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9" y="2271918"/>
                <a:ext cx="7619384" cy="582916"/>
              </a:xfrm>
              <a:prstGeom prst="rect">
                <a:avLst/>
              </a:prstGeom>
              <a:blipFill>
                <a:blip r:embed="rId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84EBBA9-4DA9-4BCF-818E-012B14CF50F2}"/>
              </a:ext>
            </a:extLst>
          </p:cNvPr>
          <p:cNvSpPr txBox="1"/>
          <p:nvPr/>
        </p:nvSpPr>
        <p:spPr>
          <a:xfrm>
            <a:off x="7728827" y="2242551"/>
            <a:ext cx="127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rPr>
              <a:t>(LP)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9EC547-9159-4F00-B29C-DBCC9A5A599C}"/>
              </a:ext>
            </a:extLst>
          </p:cNvPr>
          <p:cNvSpPr/>
          <p:nvPr/>
        </p:nvSpPr>
        <p:spPr>
          <a:xfrm>
            <a:off x="682127" y="1806516"/>
            <a:ext cx="2920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线性规划标准形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(LP)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DFF018-AD19-4DC2-B496-441F7DECF754}"/>
              </a:ext>
            </a:extLst>
          </p:cNvPr>
          <p:cNvGrpSpPr/>
          <p:nvPr/>
        </p:nvGrpSpPr>
        <p:grpSpPr>
          <a:xfrm>
            <a:off x="1291231" y="2854834"/>
            <a:ext cx="7275113" cy="633462"/>
            <a:chOff x="1291231" y="2854834"/>
            <a:chExt cx="7275113" cy="633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2D76B2D-09AA-478F-B6DF-7E0825C46DF4}"/>
                    </a:ext>
                  </a:extLst>
                </p:cNvPr>
                <p:cNvSpPr txBox="1"/>
                <p:nvPr/>
              </p:nvSpPr>
              <p:spPr>
                <a:xfrm>
                  <a:off x="1291231" y="2859213"/>
                  <a:ext cx="2576480" cy="6290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ximize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2D76B2D-09AA-478F-B6DF-7E0825C46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231" y="2859213"/>
                  <a:ext cx="2576480" cy="629083"/>
                </a:xfrm>
                <a:prstGeom prst="rect">
                  <a:avLst/>
                </a:prstGeom>
                <a:blipFill>
                  <a:blip r:embed="rId4"/>
                  <a:stretch>
                    <a:fillRect b="-48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CDCD333-1842-401C-A551-A261BB7030D5}"/>
                    </a:ext>
                  </a:extLst>
                </p:cNvPr>
                <p:cNvSpPr/>
                <p:nvPr/>
              </p:nvSpPr>
              <p:spPr>
                <a:xfrm>
                  <a:off x="3603119" y="2874981"/>
                  <a:ext cx="43938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subject</m:t>
                        </m:r>
                        <m:r>
                          <a:rPr lang="en-US" altLang="zh-CN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to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𝒄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CDCD333-1842-401C-A551-A261BB7030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3119" y="2874981"/>
                  <a:ext cx="439389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5CAA7D2-9005-4970-82EF-1D6A849971B1}"/>
                </a:ext>
              </a:extLst>
            </p:cNvPr>
            <p:cNvSpPr txBox="1"/>
            <p:nvPr/>
          </p:nvSpPr>
          <p:spPr>
            <a:xfrm>
              <a:off x="7731085" y="2854834"/>
              <a:ext cx="835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(LD)</a:t>
              </a:r>
              <a:endParaRPr lang="zh-CN" altLang="en-US" dirty="0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F3B257-5C1A-4E45-9494-1C64F32EC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86837"/>
              </p:ext>
            </p:extLst>
          </p:nvPr>
        </p:nvGraphicFramePr>
        <p:xfrm>
          <a:off x="609257" y="3563969"/>
          <a:ext cx="794872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779">
                  <a:extLst>
                    <a:ext uri="{9D8B030D-6E8A-4147-A177-3AD203B41FA5}">
                      <a16:colId xmlns:a16="http://schemas.microsoft.com/office/drawing/2014/main" val="43622014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2570999702"/>
                    </a:ext>
                  </a:extLst>
                </a:gridCol>
                <a:gridCol w="1339273">
                  <a:extLst>
                    <a:ext uri="{9D8B030D-6E8A-4147-A177-3AD203B41FA5}">
                      <a16:colId xmlns:a16="http://schemas.microsoft.com/office/drawing/2014/main" val="2722448264"/>
                    </a:ext>
                  </a:extLst>
                </a:gridCol>
                <a:gridCol w="1935510">
                  <a:extLst>
                    <a:ext uri="{9D8B030D-6E8A-4147-A177-3AD203B41FA5}">
                      <a16:colId xmlns:a16="http://schemas.microsoft.com/office/drawing/2014/main" val="1283350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算      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 smtClean="0"/>
                        <a:t>原始</a:t>
                      </a:r>
                      <a:endParaRPr lang="en-US" altLang="zh-CN" sz="2200" dirty="0" smtClean="0"/>
                    </a:p>
                    <a:p>
                      <a:pPr algn="ctr"/>
                      <a:r>
                        <a:rPr lang="zh-CN" altLang="en-US" sz="2200" dirty="0" smtClean="0"/>
                        <a:t>可行性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 smtClean="0"/>
                        <a:t>对偶</a:t>
                      </a:r>
                      <a:endParaRPr lang="en-US" altLang="zh-CN" sz="2200" dirty="0" smtClean="0"/>
                    </a:p>
                    <a:p>
                      <a:pPr algn="ctr"/>
                      <a:r>
                        <a:rPr lang="zh-CN" altLang="en-US" sz="2200" dirty="0" smtClean="0"/>
                        <a:t>可行性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互补</a:t>
                      </a:r>
                      <a:r>
                        <a:rPr lang="zh-CN" altLang="en-US" sz="2200" dirty="0" smtClean="0"/>
                        <a:t>松弛</a:t>
                      </a:r>
                      <a:endParaRPr lang="en-US" altLang="zh-CN" sz="2200" smtClean="0"/>
                    </a:p>
                    <a:p>
                      <a:pPr algn="ctr"/>
                      <a:r>
                        <a:rPr lang="zh-CN" altLang="en-US" sz="2200" smtClean="0"/>
                        <a:t>条件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98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原始单纯形法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5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/>
                        <a:t>对偶单纯形法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5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rgbClr val="7030A0"/>
                          </a:solidFill>
                        </a:rPr>
                        <a:t>原始障碍</a:t>
                      </a:r>
                      <a:r>
                        <a:rPr lang="en-US" altLang="zh-CN" sz="220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zh-CN" altLang="en-US" sz="2200" dirty="0">
                          <a:solidFill>
                            <a:srgbClr val="7030A0"/>
                          </a:solidFill>
                        </a:rPr>
                        <a:t>内点法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3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 smtClean="0">
                          <a:solidFill>
                            <a:srgbClr val="7030A0"/>
                          </a:solidFill>
                        </a:rPr>
                        <a:t>原始</a:t>
                      </a:r>
                      <a:r>
                        <a:rPr lang="en-US" altLang="zh-CN" sz="2200" dirty="0" smtClean="0">
                          <a:solidFill>
                            <a:srgbClr val="7030A0"/>
                          </a:solidFill>
                        </a:rPr>
                        <a:t>—</a:t>
                      </a:r>
                      <a:r>
                        <a:rPr lang="zh-CN" altLang="en-US" sz="2200" dirty="0" smtClean="0">
                          <a:solidFill>
                            <a:srgbClr val="7030A0"/>
                          </a:solidFill>
                        </a:rPr>
                        <a:t>对偶路径追踪法</a:t>
                      </a:r>
                      <a:endParaRPr lang="zh-CN" altLang="en-US" sz="2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6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rgbClr val="7030A0"/>
                          </a:solidFill>
                        </a:rPr>
                        <a:t>原始</a:t>
                      </a:r>
                      <a:r>
                        <a:rPr lang="en-US" altLang="zh-CN" sz="2200" dirty="0">
                          <a:solidFill>
                            <a:srgbClr val="7030A0"/>
                          </a:solidFill>
                        </a:rPr>
                        <a:t>—</a:t>
                      </a:r>
                      <a:r>
                        <a:rPr lang="zh-CN" altLang="en-US" sz="2200" dirty="0">
                          <a:solidFill>
                            <a:srgbClr val="7030A0"/>
                          </a:solidFill>
                        </a:rPr>
                        <a:t>对偶势下降法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0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9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F576E4-DD83-9921-773B-A26A8765F890}"/>
              </a:ext>
            </a:extLst>
          </p:cNvPr>
          <p:cNvSpPr txBox="1"/>
          <p:nvPr/>
        </p:nvSpPr>
        <p:spPr>
          <a:xfrm>
            <a:off x="445830" y="164950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6.6  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线性规划的障碍法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22BA3D-8039-49B8-B648-534A5B4AD7CD}"/>
                  </a:ext>
                </a:extLst>
              </p:cNvPr>
              <p:cNvSpPr txBox="1"/>
              <p:nvPr/>
            </p:nvSpPr>
            <p:spPr>
              <a:xfrm>
                <a:off x="633826" y="920833"/>
                <a:ext cx="8040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kumimoji="1" lang="zh-CN" alt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置</a:t>
                </a:r>
                <a:r>
                  <a:rPr kumimoji="1" lang="zh-CN" alt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kumimoji="1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𝑨𝒙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用障碍函数代替不等式约束！</a:t>
                </a:r>
                <a:endPara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22BA3D-8039-49B8-B648-534A5B4A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6" y="920833"/>
                <a:ext cx="8040152" cy="461665"/>
              </a:xfrm>
              <a:prstGeom prst="rect">
                <a:avLst/>
              </a:prstGeom>
              <a:blipFill>
                <a:blip r:embed="rId4"/>
                <a:stretch>
                  <a:fillRect l="-121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52B682-6B16-457A-897A-9FB34D18EF80}"/>
                  </a:ext>
                </a:extLst>
              </p:cNvPr>
              <p:cNvSpPr txBox="1"/>
              <p:nvPr/>
            </p:nvSpPr>
            <p:spPr>
              <a:xfrm>
                <a:off x="909249" y="5463391"/>
                <a:ext cx="7501774" cy="887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线性规划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(LP)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的</a:t>
                </a:r>
                <a:r>
                  <a:rPr lang="zh-CN" altLang="en-US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中心路径</a:t>
                </a:r>
                <a:r>
                  <a:rPr lang="en-US" altLang="zh-CN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(central path)</a:t>
                </a:r>
                <a:r>
                  <a:rPr lang="zh-CN" altLang="en-US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曲线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点集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: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是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BP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chemeClr val="tx1"/>
                            </a:solidFill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的最优解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52B682-6B16-457A-897A-9FB34D18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49" y="5463391"/>
                <a:ext cx="7501774" cy="887166"/>
              </a:xfrm>
              <a:prstGeom prst="rect">
                <a:avLst/>
              </a:prstGeom>
              <a:blipFill>
                <a:blip r:embed="rId5"/>
                <a:stretch>
                  <a:fillRect l="-1219" t="-7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EF6A4EA8-5C36-4ECB-BBBC-5940A072FC00}"/>
              </a:ext>
            </a:extLst>
          </p:cNvPr>
          <p:cNvGrpSpPr/>
          <p:nvPr/>
        </p:nvGrpSpPr>
        <p:grpSpPr>
          <a:xfrm>
            <a:off x="471391" y="1409008"/>
            <a:ext cx="7867370" cy="1198882"/>
            <a:chOff x="500216" y="2832746"/>
            <a:chExt cx="7867370" cy="119888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62C4F36-1789-453B-955B-4B265E54D1A8}"/>
                </a:ext>
              </a:extLst>
            </p:cNvPr>
            <p:cNvSpPr txBox="1"/>
            <p:nvPr/>
          </p:nvSpPr>
          <p:spPr>
            <a:xfrm>
              <a:off x="692882" y="2832746"/>
              <a:ext cx="7674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(LP)</a:t>
              </a:r>
              <a:r>
                <a:rPr lang="zh-CN" altLang="en-US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的对数障碍问题</a:t>
              </a:r>
              <a:r>
                <a: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rPr>
                <a:t>(barrier problem, BP)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CEFD75D-D1E2-4243-BA30-EC438589EA7D}"/>
                    </a:ext>
                  </a:extLst>
                </p:cNvPr>
                <p:cNvSpPr txBox="1"/>
                <p:nvPr/>
              </p:nvSpPr>
              <p:spPr>
                <a:xfrm>
                  <a:off x="500216" y="3171841"/>
                  <a:ext cx="4717554" cy="8597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ln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CEFD75D-D1E2-4243-BA30-EC438589E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16" y="3171841"/>
                  <a:ext cx="4717554" cy="8597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502CBF-CB35-4014-A635-A1F1C16DD910}"/>
                  </a:ext>
                </a:extLst>
              </p:cNvPr>
              <p:cNvSpPr txBox="1"/>
              <p:nvPr/>
            </p:nvSpPr>
            <p:spPr>
              <a:xfrm>
                <a:off x="754295" y="3474973"/>
                <a:ext cx="67261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𝜇</m:t>
                    </m:r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→+∞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趋于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(LP)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可行域的解析中心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502CBF-CB35-4014-A635-A1F1C16DD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95" y="3474973"/>
                <a:ext cx="6726158" cy="461665"/>
              </a:xfrm>
              <a:prstGeom prst="rect">
                <a:avLst/>
              </a:prstGeom>
              <a:blipFill>
                <a:blip r:embed="rId7"/>
                <a:stretch>
                  <a:fillRect l="-1269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ED8EBE-F389-4019-B070-ACE5096816E7}"/>
                  </a:ext>
                </a:extLst>
              </p:cNvPr>
              <p:cNvSpPr txBox="1"/>
              <p:nvPr/>
            </p:nvSpPr>
            <p:spPr>
              <a:xfrm>
                <a:off x="875482" y="2887346"/>
                <a:ext cx="4621937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BP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的唯一最优解是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ED8EBE-F389-4019-B070-ACE509681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2" y="2887346"/>
                <a:ext cx="4621937" cy="517834"/>
              </a:xfrm>
              <a:prstGeom prst="rect">
                <a:avLst/>
              </a:prstGeom>
              <a:blipFill>
                <a:blip r:embed="rId8"/>
                <a:stretch>
                  <a:fillRect l="-2111" t="-9412" b="-1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D692D4-BB47-4F15-94FB-1889EF0A094D}"/>
                  </a:ext>
                </a:extLst>
              </p:cNvPr>
              <p:cNvSpPr txBox="1"/>
              <p:nvPr/>
            </p:nvSpPr>
            <p:spPr>
              <a:xfrm>
                <a:off x="776329" y="4125450"/>
                <a:ext cx="76747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𝜇</m:t>
                    </m:r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趋于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(LP)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的最优解集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: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的解析中心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D692D4-BB47-4F15-94FB-1889EF0A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29" y="4125450"/>
                <a:ext cx="7674704" cy="1200329"/>
              </a:xfrm>
              <a:prstGeom prst="rect">
                <a:avLst/>
              </a:prstGeom>
              <a:blipFill>
                <a:blip r:embed="rId9"/>
                <a:stretch>
                  <a:fillRect l="-1033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1DE2891-6F36-474B-8C09-4F1987A0FF64}"/>
                  </a:ext>
                </a:extLst>
              </p:cNvPr>
              <p:cNvSpPr/>
              <p:nvPr/>
            </p:nvSpPr>
            <p:spPr>
              <a:xfrm>
                <a:off x="6411817" y="2251927"/>
                <a:ext cx="765882" cy="517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BP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1DE2891-6F36-474B-8C09-4F1987A0F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17" y="2251927"/>
                <a:ext cx="765882" cy="517834"/>
              </a:xfrm>
              <a:prstGeom prst="rect">
                <a:avLst/>
              </a:prstGeom>
              <a:blipFill>
                <a:blip r:embed="rId12"/>
                <a:stretch>
                  <a:fillRect r="-5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1AE6EE-21B1-4E31-8DDB-5343411CF1A5}"/>
                  </a:ext>
                </a:extLst>
              </p:cNvPr>
              <p:cNvSpPr/>
              <p:nvPr/>
            </p:nvSpPr>
            <p:spPr>
              <a:xfrm>
                <a:off x="788062" y="2460358"/>
                <a:ext cx="3652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𝑨𝒙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1AE6EE-21B1-4E31-8DDB-5343411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2" y="2460358"/>
                <a:ext cx="3652410" cy="461665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9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ior_Point_Trajectory">
            <a:hlinkClick r:id="" action="ppaction://media"/>
            <a:extLst>
              <a:ext uri="{FF2B5EF4-FFF2-40B4-BE49-F238E27FC236}">
                <a16:creationId xmlns:a16="http://schemas.microsoft.com/office/drawing/2014/main" id="{34888A5A-D5D0-4E12-A8A8-5EDC7428C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733550"/>
            <a:ext cx="812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7C415FB-C491-408A-95E0-2296F2E19D66}"/>
              </a:ext>
            </a:extLst>
          </p:cNvPr>
          <p:cNvGrpSpPr/>
          <p:nvPr/>
        </p:nvGrpSpPr>
        <p:grpSpPr>
          <a:xfrm>
            <a:off x="4681864" y="1500563"/>
            <a:ext cx="4048919" cy="3046396"/>
            <a:chOff x="4681864" y="1875138"/>
            <a:chExt cx="4048919" cy="304639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EB7B515-EAA6-4167-8566-31EACF33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864" y="1875138"/>
              <a:ext cx="3193496" cy="304639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00A0D50-407A-4CB1-A5F4-F75B63AD1F55}"/>
                </a:ext>
              </a:extLst>
            </p:cNvPr>
            <p:cNvSpPr txBox="1"/>
            <p:nvPr/>
          </p:nvSpPr>
          <p:spPr>
            <a:xfrm>
              <a:off x="7085261" y="3398336"/>
              <a:ext cx="1645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中心路径</a:t>
              </a:r>
              <a:endParaRPr lang="en-US" altLang="zh-CN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zh-CN" altLang="en-US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AF576E4-DD83-9921-773B-A26A8765F890}"/>
              </a:ext>
            </a:extLst>
          </p:cNvPr>
          <p:cNvSpPr txBox="1"/>
          <p:nvPr/>
        </p:nvSpPr>
        <p:spPr>
          <a:xfrm>
            <a:off x="486926" y="243427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中心路径的例子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CC202A-9275-442D-9515-1C91C2C8BBE2}"/>
              </a:ext>
            </a:extLst>
          </p:cNvPr>
          <p:cNvGrpSpPr/>
          <p:nvPr/>
        </p:nvGrpSpPr>
        <p:grpSpPr>
          <a:xfrm>
            <a:off x="759947" y="899854"/>
            <a:ext cx="3320380" cy="861510"/>
            <a:chOff x="1608120" y="1133314"/>
            <a:chExt cx="3320380" cy="861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99090A6-A677-4C15-9005-5EFD52B35C28}"/>
                    </a:ext>
                  </a:extLst>
                </p:cNvPr>
                <p:cNvSpPr txBox="1"/>
                <p:nvPr/>
              </p:nvSpPr>
              <p:spPr>
                <a:xfrm>
                  <a:off x="1608120" y="1133314"/>
                  <a:ext cx="2301751" cy="588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99090A6-A677-4C15-9005-5EFD52B3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0" y="1133314"/>
                  <a:ext cx="2301751" cy="588238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801940B-BE2D-447F-9D9C-4C3889C98917}"/>
                    </a:ext>
                  </a:extLst>
                </p:cNvPr>
                <p:cNvSpPr/>
                <p:nvPr/>
              </p:nvSpPr>
              <p:spPr>
                <a:xfrm>
                  <a:off x="1735004" y="1533159"/>
                  <a:ext cx="319349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</m:oMath>
                  </a14:m>
                  <a:r>
                    <a:rPr lang="zh-CN" altLang="en-US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801940B-BE2D-447F-9D9C-4C3889C98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004" y="1533159"/>
                  <a:ext cx="319349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527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8CD9AF5-78CC-4F3D-9753-276DF02B1363}"/>
                  </a:ext>
                </a:extLst>
              </p:cNvPr>
              <p:cNvSpPr/>
              <p:nvPr/>
            </p:nvSpPr>
            <p:spPr>
              <a:xfrm>
                <a:off x="1957800" y="1721011"/>
                <a:ext cx="243139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8CD9AF5-78CC-4F3D-9753-276DF02B1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0" y="1721011"/>
                <a:ext cx="243139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53BE434-C10A-465D-8B7A-22E2CD92ECFE}"/>
                  </a:ext>
                </a:extLst>
              </p:cNvPr>
              <p:cNvSpPr/>
              <p:nvPr/>
            </p:nvSpPr>
            <p:spPr>
              <a:xfrm>
                <a:off x="2120246" y="2068312"/>
                <a:ext cx="26506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53BE434-C10A-465D-8B7A-22E2CD92E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6" y="2068312"/>
                <a:ext cx="2650679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EA33A7-98F2-47B9-970C-F79835AD7D96}"/>
              </a:ext>
            </a:extLst>
          </p:cNvPr>
          <p:cNvGrpSpPr/>
          <p:nvPr/>
        </p:nvGrpSpPr>
        <p:grpSpPr>
          <a:xfrm>
            <a:off x="4500087" y="876206"/>
            <a:ext cx="4214973" cy="1725561"/>
            <a:chOff x="4695293" y="1053964"/>
            <a:chExt cx="4214973" cy="1725561"/>
          </a:xfrm>
        </p:grpSpPr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F382EF9D-393A-450A-872F-59AAA3964C61}"/>
                </a:ext>
              </a:extLst>
            </p:cNvPr>
            <p:cNvSpPr/>
            <p:nvPr/>
          </p:nvSpPr>
          <p:spPr bwMode="auto">
            <a:xfrm>
              <a:off x="4695293" y="1500032"/>
              <a:ext cx="988426" cy="255018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4CA5C56-2C05-48DB-92C2-D3F269A8A4FD}"/>
                </a:ext>
              </a:extLst>
            </p:cNvPr>
            <p:cNvGrpSpPr/>
            <p:nvPr/>
          </p:nvGrpSpPr>
          <p:grpSpPr>
            <a:xfrm>
              <a:off x="5424759" y="1053964"/>
              <a:ext cx="3485507" cy="1725561"/>
              <a:chOff x="758237" y="3641340"/>
              <a:chExt cx="3485507" cy="172556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21A23FD-8CB0-4A72-BFD8-F3186C3F2937}"/>
                  </a:ext>
                </a:extLst>
              </p:cNvPr>
              <p:cNvGrpSpPr/>
              <p:nvPr/>
            </p:nvGrpSpPr>
            <p:grpSpPr>
              <a:xfrm>
                <a:off x="758237" y="3641340"/>
                <a:ext cx="3485507" cy="905578"/>
                <a:chOff x="1454010" y="1164136"/>
                <a:chExt cx="3485507" cy="9055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54303DAA-F540-498A-B903-F27907DFD2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4010" y="1164136"/>
                      <a:ext cx="2301751" cy="5879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mize</m:t>
                                    </m:r>
                                  </m:e>
                                  <m:lim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</m:oMath>
                        </m:oMathPara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54303DAA-F540-498A-B903-F27907DFD2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4010" y="1164136"/>
                      <a:ext cx="2301751" cy="58798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41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5BB7C22C-FB67-4BC7-8B06-66F2C6D8E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6021" y="1608049"/>
                      <a:ext cx="3193496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</m:oMath>
                      </a14:m>
                      <a:r>
                        <a:rPr lang="zh-CN" altLang="en-US" dirty="0"/>
                        <a:t>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5BB7C22C-FB67-4BC7-8B06-66F2C6D8EB5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6021" y="1608049"/>
                      <a:ext cx="3193496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718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248A3E5C-DE91-4E8E-935E-28827C10D392}"/>
                      </a:ext>
                    </a:extLst>
                  </p:cNvPr>
                  <p:cNvSpPr/>
                  <p:nvPr/>
                </p:nvSpPr>
                <p:spPr>
                  <a:xfrm>
                    <a:off x="2098440" y="4513867"/>
                    <a:ext cx="1764643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248A3E5C-DE91-4E8E-935E-28827C10D3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440" y="4513867"/>
                    <a:ext cx="1764643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17FAF33E-9FB9-4557-B748-A9D67F07C4B3}"/>
                      </a:ext>
                    </a:extLst>
                  </p:cNvPr>
                  <p:cNvSpPr/>
                  <p:nvPr/>
                </p:nvSpPr>
                <p:spPr>
                  <a:xfrm>
                    <a:off x="2340850" y="4905236"/>
                    <a:ext cx="164552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17FAF33E-9FB9-4557-B748-A9D67F07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0850" y="4905236"/>
                    <a:ext cx="164552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C3BA24-4F6B-4AA6-962A-877F02B30A31}"/>
                  </a:ext>
                </a:extLst>
              </p:cNvPr>
              <p:cNvSpPr txBox="1"/>
              <p:nvPr/>
            </p:nvSpPr>
            <p:spPr>
              <a:xfrm>
                <a:off x="708577" y="2554100"/>
                <a:ext cx="3740139" cy="93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200" dirty="0">
                    <a:solidFill>
                      <a:schemeClr val="tx1"/>
                    </a:solidFill>
                    <a:latin typeface="+mn-ea"/>
                    <a:ea typeface="+mn-ea"/>
                  </a:rPr>
                  <a:t>可行域正方形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ea"/>
                    <a:ea typeface="+mn-ea"/>
                  </a:rPr>
                  <a:t>的解析中心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+mn-ea"/>
                    <a:ea typeface="+mn-ea"/>
                  </a:rPr>
                  <a:t>.  </a:t>
                </a:r>
                <a:endParaRPr lang="zh-CN" altLang="en-US" sz="22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C3BA24-4F6B-4AA6-962A-877F02B30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7" y="2554100"/>
                <a:ext cx="3740139" cy="937564"/>
              </a:xfrm>
              <a:prstGeom prst="rect">
                <a:avLst/>
              </a:prstGeom>
              <a:blipFill>
                <a:blip r:embed="rId13"/>
                <a:stretch>
                  <a:fillRect l="-1792" t="-6494" r="-1629" b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4970E1B8-1EE1-4741-99C9-21F3BB187944}"/>
              </a:ext>
            </a:extLst>
          </p:cNvPr>
          <p:cNvGrpSpPr/>
          <p:nvPr/>
        </p:nvGrpSpPr>
        <p:grpSpPr>
          <a:xfrm>
            <a:off x="832695" y="4603205"/>
            <a:ext cx="6156704" cy="989152"/>
            <a:chOff x="788627" y="4999817"/>
            <a:chExt cx="6156704" cy="989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43FF806-AD79-4E07-BED0-A14C7A130F0D}"/>
                    </a:ext>
                  </a:extLst>
                </p:cNvPr>
                <p:cNvSpPr txBox="1"/>
                <p:nvPr/>
              </p:nvSpPr>
              <p:spPr>
                <a:xfrm>
                  <a:off x="788627" y="4999817"/>
                  <a:ext cx="6156704" cy="664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lim>
                            </m:limLow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43FF806-AD79-4E07-BED0-A14C7A130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627" y="4999817"/>
                  <a:ext cx="6156704" cy="664669"/>
                </a:xfrm>
                <a:prstGeom prst="rect">
                  <a:avLst/>
                </a:prstGeom>
                <a:blipFill>
                  <a:blip r:embed="rId14"/>
                  <a:stretch>
                    <a:fillRect b="-18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AC4EE29-0DDA-432F-92E3-224DD56B5E96}"/>
                    </a:ext>
                  </a:extLst>
                </p:cNvPr>
                <p:cNvSpPr/>
                <p:nvPr/>
              </p:nvSpPr>
              <p:spPr>
                <a:xfrm>
                  <a:off x="823701" y="5527304"/>
                  <a:ext cx="53257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</m:oMath>
                  </a14:m>
                  <a:r>
                    <a:rPr lang="zh-CN" altLang="en-US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</a:rPr>
                    <a:t>，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AC4EE29-0DDA-432F-92E3-224DD56B5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01" y="5527304"/>
                  <a:ext cx="5325708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915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2AA8F33-76CF-4309-A91D-E7BB3D04BD1D}"/>
                  </a:ext>
                </a:extLst>
              </p:cNvPr>
              <p:cNvSpPr txBox="1"/>
              <p:nvPr/>
            </p:nvSpPr>
            <p:spPr>
              <a:xfrm>
                <a:off x="865540" y="5524245"/>
                <a:ext cx="8157275" cy="1078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消去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，转化成关于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的无约束优化，解得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1−2</m:t>
                        </m:r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1+4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tx1"/>
                  </a:solidFill>
                  <a:latin typeface="+mj-lt"/>
                  <a:ea typeface="+mn-ea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2AA8F33-76CF-4309-A91D-E7BB3D04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0" y="5524245"/>
                <a:ext cx="8157275" cy="1078116"/>
              </a:xfrm>
              <a:prstGeom prst="rect">
                <a:avLst/>
              </a:prstGeom>
              <a:blipFill>
                <a:blip r:embed="rId16"/>
                <a:stretch>
                  <a:fillRect l="-1196" t="-6215" b="-4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36442B-84A7-47D3-8798-33E01CF90484}"/>
              </a:ext>
            </a:extLst>
          </p:cNvPr>
          <p:cNvGrpSpPr/>
          <p:nvPr/>
        </p:nvGrpSpPr>
        <p:grpSpPr>
          <a:xfrm>
            <a:off x="4387208" y="2794576"/>
            <a:ext cx="585474" cy="1995784"/>
            <a:chOff x="4099536" y="2989782"/>
            <a:chExt cx="585474" cy="1995784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841F866-C112-49FD-9E48-429944ED88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99536" y="3030876"/>
              <a:ext cx="0" cy="18519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4F1B0D-3457-443E-9305-CD182919D92C}"/>
                </a:ext>
              </a:extLst>
            </p:cNvPr>
            <p:cNvSpPr txBox="1"/>
            <p:nvPr/>
          </p:nvSpPr>
          <p:spPr>
            <a:xfrm>
              <a:off x="4131012" y="2989782"/>
              <a:ext cx="553998" cy="19957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/>
                <a:t>对数障碍问题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D581B9-EC76-4BB0-B31E-8394D0594451}"/>
                  </a:ext>
                </a:extLst>
              </p:cNvPr>
              <p:cNvSpPr txBox="1"/>
              <p:nvPr/>
            </p:nvSpPr>
            <p:spPr>
              <a:xfrm>
                <a:off x="678545" y="3450113"/>
                <a:ext cx="3740139" cy="1276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200" dirty="0">
                    <a:solidFill>
                      <a:schemeClr val="tx1"/>
                    </a:solidFill>
                    <a:latin typeface="+mn-ea"/>
                    <a:ea typeface="+mn-ea"/>
                  </a:rPr>
                  <a:t>最优面</a:t>
                </a:r>
                <a:endParaRPr lang="en-US" altLang="zh-CN" sz="22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=0, 0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zh-CN" altLang="en-US" sz="2200" dirty="0">
                    <a:solidFill>
                      <a:schemeClr val="tx1"/>
                    </a:solidFill>
                    <a:latin typeface="+mn-ea"/>
                    <a:ea typeface="+mn-ea"/>
                  </a:rPr>
                  <a:t>  的解析中心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2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D581B9-EC76-4BB0-B31E-8394D0594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5" y="3450113"/>
                <a:ext cx="3740139" cy="1276119"/>
              </a:xfrm>
              <a:prstGeom prst="rect">
                <a:avLst/>
              </a:prstGeom>
              <a:blipFill>
                <a:blip r:embed="rId17"/>
                <a:stretch>
                  <a:fillRect l="-1792" t="-4785"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5EA7E9C-D9C1-4400-AAFA-B2AC6817A176}"/>
              </a:ext>
            </a:extLst>
          </p:cNvPr>
          <p:cNvCxnSpPr/>
          <p:nvPr/>
        </p:nvCxnSpPr>
        <p:spPr bwMode="auto">
          <a:xfrm>
            <a:off x="6934314" y="2408981"/>
            <a:ext cx="0" cy="18519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2598B9E-B11E-4CD1-8147-BE88E95B28E3}"/>
                  </a:ext>
                </a:extLst>
              </p:cNvPr>
              <p:cNvSpPr txBox="1"/>
              <p:nvPr/>
            </p:nvSpPr>
            <p:spPr>
              <a:xfrm>
                <a:off x="5071286" y="5944670"/>
                <a:ext cx="3748089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𝜇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2598B9E-B11E-4CD1-8147-BE88E95B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86" y="5944670"/>
                <a:ext cx="3748089" cy="645048"/>
              </a:xfrm>
              <a:prstGeom prst="rect">
                <a:avLst/>
              </a:prstGeom>
              <a:blipFill>
                <a:blip r:embed="rId18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56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F576E4-DD83-9921-773B-A26A8765F890}"/>
              </a:ext>
            </a:extLst>
          </p:cNvPr>
          <p:cNvSpPr txBox="1"/>
          <p:nvPr/>
        </p:nvSpPr>
        <p:spPr>
          <a:xfrm>
            <a:off x="486926" y="243427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对偶中心路径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7B9715D-F6E1-4951-9C62-8CA92982E571}"/>
                  </a:ext>
                </a:extLst>
              </p:cNvPr>
              <p:cNvSpPr txBox="1"/>
              <p:nvPr/>
            </p:nvSpPr>
            <p:spPr>
              <a:xfrm>
                <a:off x="1555634" y="920242"/>
                <a:ext cx="2576480" cy="629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ximize</m:t>
                          </m:r>
                        </m:e>
                        <m:li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7B9715D-F6E1-4951-9C62-8CA92982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34" y="920242"/>
                <a:ext cx="2576480" cy="629083"/>
              </a:xfrm>
              <a:prstGeom prst="rect">
                <a:avLst/>
              </a:prstGeom>
              <a:blipFill>
                <a:blip r:embed="rId4"/>
                <a:stretch>
                  <a:fillRect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AE3120D-079F-4727-BD8E-507BA9E48D46}"/>
                  </a:ext>
                </a:extLst>
              </p:cNvPr>
              <p:cNvSpPr/>
              <p:nvPr/>
            </p:nvSpPr>
            <p:spPr>
              <a:xfrm>
                <a:off x="1766618" y="1444092"/>
                <a:ext cx="4269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subject</m:t>
                      </m:r>
                      <m: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to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𝒔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𝒄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𝒔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AE3120D-079F-4727-BD8E-507BA9E48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618" y="1444092"/>
                <a:ext cx="4269054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0FD03B1C-2CE2-4DBD-A522-82351E0666C4}"/>
              </a:ext>
            </a:extLst>
          </p:cNvPr>
          <p:cNvSpPr txBox="1"/>
          <p:nvPr/>
        </p:nvSpPr>
        <p:spPr>
          <a:xfrm>
            <a:off x="951907" y="960626"/>
            <a:ext cx="83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(LD)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C39AB74-5593-43DA-AAF2-DFFEFF7A3061}"/>
                  </a:ext>
                </a:extLst>
              </p:cNvPr>
              <p:cNvSpPr txBox="1"/>
              <p:nvPr/>
            </p:nvSpPr>
            <p:spPr>
              <a:xfrm>
                <a:off x="985370" y="3349368"/>
                <a:ext cx="7629821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对偶中心路径：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是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BD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的解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≥0</m:t>
                        </m:r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C39AB74-5593-43DA-AAF2-DFFEFF7A3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70" y="3349368"/>
                <a:ext cx="7629821" cy="509178"/>
              </a:xfrm>
              <a:prstGeom prst="rect">
                <a:avLst/>
              </a:prstGeom>
              <a:blipFill>
                <a:blip r:embed="rId6"/>
                <a:stretch>
                  <a:fillRect l="-1119" t="-952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1A627D8E-78B1-4C5F-8F8F-7A0001E19128}"/>
              </a:ext>
            </a:extLst>
          </p:cNvPr>
          <p:cNvGrpSpPr/>
          <p:nvPr/>
        </p:nvGrpSpPr>
        <p:grpSpPr>
          <a:xfrm>
            <a:off x="1696370" y="1863639"/>
            <a:ext cx="5769487" cy="1545429"/>
            <a:chOff x="1696370" y="1863639"/>
            <a:chExt cx="5769487" cy="15454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2C5A5A1-E663-412D-B6D7-60F26F5C2B9A}"/>
                </a:ext>
              </a:extLst>
            </p:cNvPr>
            <p:cNvGrpSpPr/>
            <p:nvPr/>
          </p:nvGrpSpPr>
          <p:grpSpPr>
            <a:xfrm>
              <a:off x="1696370" y="1863639"/>
              <a:ext cx="4269054" cy="1545429"/>
              <a:chOff x="1244678" y="3240749"/>
              <a:chExt cx="4269054" cy="1545429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6B5BAA28-164C-492B-BC99-0E7D223E7F47}"/>
                  </a:ext>
                </a:extLst>
              </p:cNvPr>
              <p:cNvGrpSpPr/>
              <p:nvPr/>
            </p:nvGrpSpPr>
            <p:grpSpPr>
              <a:xfrm>
                <a:off x="1244678" y="3240749"/>
                <a:ext cx="4269054" cy="1195064"/>
                <a:chOff x="1244678" y="3218715"/>
                <a:chExt cx="4269054" cy="1195064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2A6A164C-E609-4387-801E-A3CC6926BD86}"/>
                    </a:ext>
                  </a:extLst>
                </p:cNvPr>
                <p:cNvGrpSpPr/>
                <p:nvPr/>
              </p:nvGrpSpPr>
              <p:grpSpPr>
                <a:xfrm>
                  <a:off x="2067700" y="3218715"/>
                  <a:ext cx="2557896" cy="551901"/>
                  <a:chOff x="2067700" y="3218715"/>
                  <a:chExt cx="2557896" cy="551901"/>
                </a:xfrm>
              </p:grpSpPr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6FB2E521-1E5A-4066-A454-70F671BDB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2067700" y="3281840"/>
                    <a:ext cx="0" cy="48877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1D1B475D-68FE-432F-87C9-0002D65DE96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7273" y="3218715"/>
                    <a:ext cx="248832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rgbClr val="7030A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对数障碍问题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3DAADE65-F8A5-4B17-ACCA-EEBEF82BE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4678" y="3553992"/>
                      <a:ext cx="4269054" cy="859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Low>
                              <m:limLow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</m:t>
                                </m:r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&gt;</m:t>
                                </m:r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lim>
                            </m:limLow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ln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3DAADE65-F8A5-4B17-ACCA-EEBEF82BE3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4678" y="3553992"/>
                      <a:ext cx="4269054" cy="8597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6E8A5309-5D86-4E51-A619-34BDE7C20D6D}"/>
                      </a:ext>
                    </a:extLst>
                  </p:cNvPr>
                  <p:cNvSpPr/>
                  <p:nvPr/>
                </p:nvSpPr>
                <p:spPr>
                  <a:xfrm>
                    <a:off x="1296791" y="4324513"/>
                    <a:ext cx="336374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subject</m:t>
                          </m:r>
                          <m: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to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𝒄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6E8A5309-5D86-4E51-A619-34BDE7C20D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791" y="4324513"/>
                    <a:ext cx="3363741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D3A0E399-0D4A-4106-8AEC-945C823C2CED}"/>
                    </a:ext>
                  </a:extLst>
                </p:cNvPr>
                <p:cNvSpPr/>
                <p:nvPr/>
              </p:nvSpPr>
              <p:spPr>
                <a:xfrm>
                  <a:off x="6384022" y="2617878"/>
                  <a:ext cx="1081835" cy="51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D3A0E399-0D4A-4106-8AEC-945C823C2C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022" y="2617878"/>
                  <a:ext cx="1081835" cy="5178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AE13FA5-EA48-4ACD-AA43-7C8BA5952D50}"/>
                  </a:ext>
                </a:extLst>
              </p:cNvPr>
              <p:cNvSpPr/>
              <p:nvPr/>
            </p:nvSpPr>
            <p:spPr>
              <a:xfrm>
                <a:off x="5263006" y="5858658"/>
                <a:ext cx="2835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最优解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=(−1,0)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AE13FA5-EA48-4ACD-AA43-7C8BA595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06" y="5858658"/>
                <a:ext cx="2835392" cy="461665"/>
              </a:xfrm>
              <a:prstGeom prst="rect">
                <a:avLst/>
              </a:prstGeom>
              <a:blipFill>
                <a:blip r:embed="rId18"/>
                <a:stretch>
                  <a:fillRect l="-3226" t="-14474" r="-10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3F9FCC-AABD-47AA-B496-CEDA8E947D94}"/>
              </a:ext>
            </a:extLst>
          </p:cNvPr>
          <p:cNvGrpSpPr/>
          <p:nvPr/>
        </p:nvGrpSpPr>
        <p:grpSpPr>
          <a:xfrm>
            <a:off x="943152" y="3869563"/>
            <a:ext cx="3871217" cy="2396200"/>
            <a:chOff x="943152" y="3869563"/>
            <a:chExt cx="3871217" cy="2396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571619C0-1B78-481F-9EB0-D0BB2072D3BE}"/>
                    </a:ext>
                  </a:extLst>
                </p:cNvPr>
                <p:cNvSpPr/>
                <p:nvPr/>
              </p:nvSpPr>
              <p:spPr>
                <a:xfrm>
                  <a:off x="2258102" y="4729639"/>
                  <a:ext cx="209513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571619C0-1B78-481F-9EB0-D0BB2072D3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102" y="4729639"/>
                  <a:ext cx="2095136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F660402-BA68-419A-940E-872FD1BB7D31}"/>
                </a:ext>
              </a:extLst>
            </p:cNvPr>
            <p:cNvGrpSpPr/>
            <p:nvPr/>
          </p:nvGrpSpPr>
          <p:grpSpPr>
            <a:xfrm>
              <a:off x="943152" y="3869563"/>
              <a:ext cx="3871217" cy="2396200"/>
              <a:chOff x="943152" y="3869563"/>
              <a:chExt cx="3871217" cy="239620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19C5B14B-69A1-4166-B106-5977737A289F}"/>
                  </a:ext>
                </a:extLst>
              </p:cNvPr>
              <p:cNvGrpSpPr/>
              <p:nvPr/>
            </p:nvGrpSpPr>
            <p:grpSpPr>
              <a:xfrm>
                <a:off x="943152" y="3869563"/>
                <a:ext cx="3871217" cy="1307961"/>
                <a:chOff x="1645908" y="1164136"/>
                <a:chExt cx="3260558" cy="130796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1343BBBE-8BB3-4453-BBF1-1DE4274E27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5908" y="1164136"/>
                      <a:ext cx="2301751" cy="634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mize</m:t>
                                    </m:r>
                                  </m:e>
                                  <m:lim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func>
                          </m:oMath>
                        </m:oMathPara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1343BBBE-8BB3-4453-BBF1-1DE4274E27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5908" y="1164136"/>
                      <a:ext cx="2301751" cy="63414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48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矩形 24">
                      <a:extLst>
                        <a:ext uri="{FF2B5EF4-FFF2-40B4-BE49-F238E27FC236}">
                          <a16:creationId xmlns:a16="http://schemas.microsoft.com/office/drawing/2014/main" id="{BB9A815C-E798-443B-836F-F58ACF856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2970" y="1641100"/>
                      <a:ext cx="3193496" cy="83099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</m:oMath>
                      </a14:m>
                      <a:r>
                        <a:rPr lang="zh-CN" altLang="en-US" dirty="0"/>
                        <a:t>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矩形 24">
                      <a:extLst>
                        <a:ext uri="{FF2B5EF4-FFF2-40B4-BE49-F238E27FC236}">
                          <a16:creationId xmlns:a16="http://schemas.microsoft.com/office/drawing/2014/main" id="{BB9A815C-E798-443B-836F-F58ACF856FA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12970" y="1641100"/>
                      <a:ext cx="3193496" cy="83099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779AA0AD-C826-41EC-A7F9-D754F61823AC}"/>
                      </a:ext>
                    </a:extLst>
                  </p:cNvPr>
                  <p:cNvSpPr/>
                  <p:nvPr/>
                </p:nvSpPr>
                <p:spPr>
                  <a:xfrm>
                    <a:off x="2258102" y="5457911"/>
                    <a:ext cx="2095136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779AA0AD-C826-41EC-A7F9-D754F61823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8102" y="5457911"/>
                    <a:ext cx="2095136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C51F2646-78CB-4655-BD18-22EB6CAAFA63}"/>
                      </a:ext>
                    </a:extLst>
                  </p:cNvPr>
                  <p:cNvSpPr/>
                  <p:nvPr/>
                </p:nvSpPr>
                <p:spPr>
                  <a:xfrm>
                    <a:off x="1968547" y="5804098"/>
                    <a:ext cx="22573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C51F2646-78CB-4655-BD18-22EB6CAAFA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8547" y="5804098"/>
                    <a:ext cx="2257349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78459670-1C99-4143-B0FD-83A345E02880}"/>
                      </a:ext>
                    </a:extLst>
                  </p:cNvPr>
                  <p:cNvSpPr/>
                  <p:nvPr/>
                </p:nvSpPr>
                <p:spPr>
                  <a:xfrm>
                    <a:off x="2258102" y="5112751"/>
                    <a:ext cx="2095136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78459670-1C99-4143-B0FD-83A345E028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8102" y="5112751"/>
                    <a:ext cx="2095136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31657A-62C5-4AF7-8A9A-65800BB160D4}"/>
              </a:ext>
            </a:extLst>
          </p:cNvPr>
          <p:cNvGrpSpPr/>
          <p:nvPr/>
        </p:nvGrpSpPr>
        <p:grpSpPr>
          <a:xfrm>
            <a:off x="4291786" y="4040484"/>
            <a:ext cx="4681590" cy="1467106"/>
            <a:chOff x="4291786" y="4183704"/>
            <a:chExt cx="4681590" cy="14671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D2DEE17-C4F6-4292-82A3-5569BAD6A306}"/>
                </a:ext>
              </a:extLst>
            </p:cNvPr>
            <p:cNvGrpSpPr/>
            <p:nvPr/>
          </p:nvGrpSpPr>
          <p:grpSpPr>
            <a:xfrm>
              <a:off x="5036057" y="4183704"/>
              <a:ext cx="3937319" cy="1467106"/>
              <a:chOff x="5036057" y="3930314"/>
              <a:chExt cx="3937319" cy="1467106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74D536A-0923-4775-A730-B9530EE1FC8C}"/>
                  </a:ext>
                </a:extLst>
              </p:cNvPr>
              <p:cNvGrpSpPr/>
              <p:nvPr/>
            </p:nvGrpSpPr>
            <p:grpSpPr>
              <a:xfrm>
                <a:off x="5036057" y="3930314"/>
                <a:ext cx="3937319" cy="960663"/>
                <a:chOff x="1645908" y="1164136"/>
                <a:chExt cx="3316232" cy="9606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C54265A-4FEF-4F13-B315-736E345DAE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5908" y="1164136"/>
                      <a:ext cx="2301751" cy="634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ax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mize</m:t>
                                    </m:r>
                                  </m:e>
                                  <m:lim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func>
                          </m:oMath>
                        </m:oMathPara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2C54265A-4FEF-4F13-B315-736E345DAE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5908" y="1164136"/>
                      <a:ext cx="2301751" cy="634148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48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85B40FB4-F03E-42DA-804E-6489F9803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644" y="1663134"/>
                      <a:ext cx="3193496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</m:oMath>
                      </a14:m>
                      <a:r>
                        <a:rPr lang="zh-CN" altLang="en-US" dirty="0"/>
                        <a:t>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≤−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85B40FB4-F03E-42DA-804E-6489F980335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8644" y="1663134"/>
                      <a:ext cx="3193496" cy="461665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286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C403762-F116-4E36-95B9-212A113E9A25}"/>
                      </a:ext>
                    </a:extLst>
                  </p:cNvPr>
                  <p:cNvSpPr/>
                  <p:nvPr/>
                </p:nvSpPr>
                <p:spPr>
                  <a:xfrm>
                    <a:off x="6602219" y="4935755"/>
                    <a:ext cx="109857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≤0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C403762-F116-4E36-95B9-212A113E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2219" y="4935755"/>
                    <a:ext cx="1098572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4689591-BFCA-498C-A1C3-560F4E6A30E7}"/>
                    </a:ext>
                  </a:extLst>
                </p:cNvPr>
                <p:cNvSpPr/>
                <p:nvPr/>
              </p:nvSpPr>
              <p:spPr>
                <a:xfrm>
                  <a:off x="4291786" y="4830041"/>
                  <a:ext cx="81062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4689591-BFCA-498C-A1C3-560F4E6A3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786" y="4830041"/>
                  <a:ext cx="810627" cy="58477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7680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F576E4-DD83-9921-773B-A26A8765F890}"/>
              </a:ext>
            </a:extLst>
          </p:cNvPr>
          <p:cNvSpPr txBox="1"/>
          <p:nvPr/>
        </p:nvSpPr>
        <p:spPr>
          <a:xfrm>
            <a:off x="486926" y="243427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对偶中心路径的例子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F4CF8AF-57C4-4DD6-8506-7C41C3D39405}"/>
                  </a:ext>
                </a:extLst>
              </p:cNvPr>
              <p:cNvSpPr txBox="1"/>
              <p:nvPr/>
            </p:nvSpPr>
            <p:spPr>
              <a:xfrm>
                <a:off x="745686" y="1555822"/>
                <a:ext cx="8420348" cy="154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解对偶问题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求驻点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得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1+4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−1−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P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</a:rPr>
                  <a:t>解的第一个分量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</a:rPr>
                  <a:t>.</a:t>
                </a:r>
                <a:endParaRPr lang="zh-CN" altLang="en-US" dirty="0">
                  <a:solidFill>
                    <a:schemeClr val="tx1"/>
                  </a:solidFill>
                  <a:latin typeface="+mj-lt"/>
                  <a:ea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F4CF8AF-57C4-4DD6-8506-7C41C3D3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86" y="1555822"/>
                <a:ext cx="8420348" cy="1549399"/>
              </a:xfrm>
              <a:prstGeom prst="rect">
                <a:avLst/>
              </a:prstGeom>
              <a:blipFill>
                <a:blip r:embed="rId4"/>
                <a:stretch>
                  <a:fillRect l="-1085" t="-4331" b="-5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588B17D4-6E48-418C-9CEB-62CE27B2031A}"/>
              </a:ext>
            </a:extLst>
          </p:cNvPr>
          <p:cNvGrpSpPr/>
          <p:nvPr/>
        </p:nvGrpSpPr>
        <p:grpSpPr>
          <a:xfrm>
            <a:off x="244185" y="3010629"/>
            <a:ext cx="4658366" cy="3493774"/>
            <a:chOff x="260388" y="3027667"/>
            <a:chExt cx="4658366" cy="349377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572567B-36E2-426A-86A4-152A74F7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88" y="3027667"/>
              <a:ext cx="4658366" cy="3493774"/>
            </a:xfrm>
            <a:prstGeom prst="rect">
              <a:avLst/>
            </a:prstGeom>
          </p:spPr>
        </p:pic>
        <p:sp>
          <p:nvSpPr>
            <p:cNvPr id="2" name="流程图: 接点 1">
              <a:extLst>
                <a:ext uri="{FF2B5EF4-FFF2-40B4-BE49-F238E27FC236}">
                  <a16:creationId xmlns:a16="http://schemas.microsoft.com/office/drawing/2014/main" id="{F1682D72-9E5E-4F73-8742-91AEAC317278}"/>
                </a:ext>
              </a:extLst>
            </p:cNvPr>
            <p:cNvSpPr/>
            <p:nvPr/>
          </p:nvSpPr>
          <p:spPr bwMode="auto">
            <a:xfrm>
              <a:off x="4263527" y="3231873"/>
              <a:ext cx="109459" cy="110839"/>
            </a:xfrm>
            <a:prstGeom prst="flowChartConnector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D41F907-1672-4374-A31B-5BE1A508416F}"/>
                  </a:ext>
                </a:extLst>
              </p:cNvPr>
              <p:cNvSpPr/>
              <p:nvPr/>
            </p:nvSpPr>
            <p:spPr>
              <a:xfrm>
                <a:off x="4990687" y="3825742"/>
                <a:ext cx="3177986" cy="13126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dirty="0">
                          <a:solidFill>
                            <a:schemeClr val="tx1"/>
                          </a:solidFill>
                          <a:latin typeface="+mj-lt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是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BP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zh-CN" altLang="en-US" dirty="0">
                          <a:solidFill>
                            <a:schemeClr val="tx1"/>
                          </a:solidFill>
                          <a:latin typeface="+mj-lt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的解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⇕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  <a:latin typeface="+mj-lt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是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BP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  <a:latin typeface="+mj-lt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en-US" altLang="zh-CN" dirty="0">
                    <a:latin typeface="+mj-lt"/>
                    <a:ea typeface="黑体" panose="02010609060101010101" pitchFamily="49" charset="-122"/>
                  </a:rPr>
                  <a:t>KKT</a:t>
                </a:r>
                <a:r>
                  <a:rPr lang="zh-CN" altLang="en-US" dirty="0">
                    <a:latin typeface="+mj-lt"/>
                    <a:ea typeface="黑体" panose="02010609060101010101" pitchFamily="49" charset="-122"/>
                  </a:rPr>
                  <a:t>点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D41F907-1672-4374-A31B-5BE1A5084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7" y="3825742"/>
                <a:ext cx="3177986" cy="1312667"/>
              </a:xfrm>
              <a:prstGeom prst="rect">
                <a:avLst/>
              </a:prstGeom>
              <a:blipFill>
                <a:blip r:embed="rId6"/>
                <a:stretch>
                  <a:fillRect r="-1536" b="-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633EE-36B6-4476-8D59-B0C00561A6FF}"/>
                  </a:ext>
                </a:extLst>
              </p:cNvPr>
              <p:cNvSpPr/>
              <p:nvPr/>
            </p:nvSpPr>
            <p:spPr>
              <a:xfrm>
                <a:off x="4893461" y="2924423"/>
                <a:ext cx="3936694" cy="887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BP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D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均是凸规划，且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LCQ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均成立，所以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633EE-36B6-4476-8D59-B0C00561A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461" y="2924423"/>
                <a:ext cx="3936694" cy="887166"/>
              </a:xfrm>
              <a:prstGeom prst="rect">
                <a:avLst/>
              </a:prstGeom>
              <a:blipFill>
                <a:blip r:embed="rId7"/>
                <a:stretch>
                  <a:fillRect l="-2477" t="-5517" r="-619" b="-15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0A19AB8-60D7-48F3-9BF7-8D778FA1BD15}"/>
                  </a:ext>
                </a:extLst>
              </p:cNvPr>
              <p:cNvSpPr/>
              <p:nvPr/>
            </p:nvSpPr>
            <p:spPr>
              <a:xfrm>
                <a:off x="4706172" y="5175086"/>
                <a:ext cx="4319967" cy="13126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zh-CN" altLang="en-US" dirty="0">
                          <a:solidFill>
                            <a:schemeClr val="tx1"/>
                          </a:solidFill>
                          <a:latin typeface="+mj-lt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是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zh-CN" altLang="en-US" dirty="0">
                          <a:solidFill>
                            <a:schemeClr val="tx1"/>
                          </a:solidFill>
                          <a:latin typeface="+mj-lt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的解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⇕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  <a:latin typeface="+mj-lt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是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D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  <a:latin typeface="+mj-lt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en-US" altLang="zh-CN" dirty="0">
                    <a:latin typeface="+mj-lt"/>
                    <a:ea typeface="黑体" panose="02010609060101010101" pitchFamily="49" charset="-122"/>
                  </a:rPr>
                  <a:t>KKT</a:t>
                </a:r>
                <a:r>
                  <a:rPr lang="zh-CN" altLang="en-US" dirty="0">
                    <a:latin typeface="+mj-lt"/>
                    <a:ea typeface="黑体" panose="02010609060101010101" pitchFamily="49" charset="-122"/>
                  </a:rPr>
                  <a:t>点</a:t>
                </a: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0A19AB8-60D7-48F3-9BF7-8D778FA1B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172" y="5175086"/>
                <a:ext cx="4319967" cy="1312667"/>
              </a:xfrm>
              <a:prstGeom prst="rect">
                <a:avLst/>
              </a:prstGeom>
              <a:blipFill>
                <a:blip r:embed="rId8"/>
                <a:stretch>
                  <a:fillRect b="-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B7D41C-BB1F-4ED4-B87B-7B54F2F3E700}"/>
                  </a:ext>
                </a:extLst>
              </p:cNvPr>
              <p:cNvSpPr txBox="1"/>
              <p:nvPr/>
            </p:nvSpPr>
            <p:spPr>
              <a:xfrm>
                <a:off x="859925" y="951720"/>
                <a:ext cx="6156704" cy="62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&lt;−1,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B7D41C-BB1F-4ED4-B87B-7B54F2F3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25" y="951720"/>
                <a:ext cx="6156704" cy="627801"/>
              </a:xfrm>
              <a:prstGeom prst="rect">
                <a:avLst/>
              </a:prstGeom>
              <a:blipFill>
                <a:blip r:embed="rId9"/>
                <a:stretch>
                  <a:fillRect r="-23663" b="-2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15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F576E4-DD83-9921-773B-A26A8765F890}"/>
              </a:ext>
            </a:extLst>
          </p:cNvPr>
          <p:cNvSpPr txBox="1"/>
          <p:nvPr/>
        </p:nvSpPr>
        <p:spPr>
          <a:xfrm>
            <a:off x="486926" y="243427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中心路径的方程组描述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71F8D8-9D96-434C-8477-4ADB7C8CA81C}"/>
                  </a:ext>
                </a:extLst>
              </p:cNvPr>
              <p:cNvSpPr txBox="1"/>
              <p:nvPr/>
            </p:nvSpPr>
            <p:spPr>
              <a:xfrm>
                <a:off x="606578" y="1003941"/>
                <a:ext cx="3564248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BP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/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D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KKT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条件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71F8D8-9D96-434C-8477-4ADB7C8C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8" y="1003941"/>
                <a:ext cx="3564248" cy="517834"/>
              </a:xfrm>
              <a:prstGeom prst="rect">
                <a:avLst/>
              </a:prstGeom>
              <a:blipFill>
                <a:blip r:embed="rId4"/>
                <a:stretch>
                  <a:fillRect t="-941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8670CBCF-641A-431C-B009-A20696E01248}"/>
              </a:ext>
            </a:extLst>
          </p:cNvPr>
          <p:cNvGrpSpPr/>
          <p:nvPr/>
        </p:nvGrpSpPr>
        <p:grpSpPr>
          <a:xfrm>
            <a:off x="4175394" y="986123"/>
            <a:ext cx="4938974" cy="2222288"/>
            <a:chOff x="3958452" y="4035666"/>
            <a:chExt cx="4938974" cy="2222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2118E68-333F-424B-AB48-37AFF7765663}"/>
                    </a:ext>
                  </a:extLst>
                </p:cNvPr>
                <p:cNvSpPr txBox="1"/>
                <p:nvPr/>
              </p:nvSpPr>
              <p:spPr>
                <a:xfrm>
                  <a:off x="3958452" y="4035666"/>
                  <a:ext cx="482690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dirty="0">
                      <a:solidFill>
                        <a:srgbClr val="C00000"/>
                      </a:solidFill>
                      <a:latin typeface="+mj-lt"/>
                      <a:ea typeface="Cambria Math" panose="02040503050406030204" pitchFamily="18" charset="0"/>
                      <a:cs typeface="Arial" panose="020B06040202020202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的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KKT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条件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(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互补松弛定理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+mj-lt"/>
                      <a:ea typeface="黑体" panose="02010609060101010101" pitchFamily="49" charset="-122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2118E68-333F-424B-AB48-37AFF7765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452" y="4035666"/>
                  <a:ext cx="482690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20" t="-14667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7E2AF6A-D5E5-4FCC-97CE-CCAB91718654}"/>
                </a:ext>
              </a:extLst>
            </p:cNvPr>
            <p:cNvGrpSpPr/>
            <p:nvPr/>
          </p:nvGrpSpPr>
          <p:grpSpPr>
            <a:xfrm>
              <a:off x="4604976" y="4587893"/>
              <a:ext cx="4205724" cy="1191352"/>
              <a:chOff x="78540" y="4831423"/>
              <a:chExt cx="4205724" cy="1191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B87BE5E3-6CD1-4FFC-82A2-B907B1EC49D7}"/>
                      </a:ext>
                    </a:extLst>
                  </p:cNvPr>
                  <p:cNvSpPr/>
                  <p:nvPr/>
                </p:nvSpPr>
                <p:spPr>
                  <a:xfrm>
                    <a:off x="78540" y="4831423"/>
                    <a:ext cx="2597827" cy="11913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      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𝑨𝒙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𝒄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             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B87BE5E3-6CD1-4FFC-82A2-B907B1EC49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40" y="4831423"/>
                    <a:ext cx="2597827" cy="11913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E0CE007-CED6-48FB-890B-A4D6CE8F8E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25" y="5492010"/>
                    <a:ext cx="17722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0" dirty="0">
                        <a:solidFill>
                          <a:schemeClr val="tx1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E0CE007-CED6-48FB-890B-A4D6CE8F8E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025" y="5492010"/>
                    <a:ext cx="177223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155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FCD7F62-316A-4831-8AF2-639023D14226}"/>
                </a:ext>
              </a:extLst>
            </p:cNvPr>
            <p:cNvGrpSpPr/>
            <p:nvPr/>
          </p:nvGrpSpPr>
          <p:grpSpPr>
            <a:xfrm>
              <a:off x="5097920" y="5766447"/>
              <a:ext cx="3799506" cy="491507"/>
              <a:chOff x="666533" y="5718740"/>
              <a:chExt cx="3799506" cy="4915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298D769-88BB-4258-ACE1-0D967229B6AA}"/>
                      </a:ext>
                    </a:extLst>
                  </p:cNvPr>
                  <p:cNvSpPr/>
                  <p:nvPr/>
                </p:nvSpPr>
                <p:spPr>
                  <a:xfrm>
                    <a:off x="666533" y="5718830"/>
                    <a:ext cx="2337114" cy="49141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D298D769-88BB-4258-ACE1-0D967229B6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33" y="5718830"/>
                    <a:ext cx="2337114" cy="4914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C103FD91-E112-497E-85BB-97C2168AD180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800" y="5718740"/>
                    <a:ext cx="17722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C103FD91-E112-497E-85BB-97C2168AD1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3800" y="5718740"/>
                    <a:ext cx="1772239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825CA3-EEF0-4E79-98D6-55E44B06D3A0}"/>
              </a:ext>
            </a:extLst>
          </p:cNvPr>
          <p:cNvGrpSpPr/>
          <p:nvPr/>
        </p:nvGrpSpPr>
        <p:grpSpPr>
          <a:xfrm>
            <a:off x="490735" y="1590107"/>
            <a:ext cx="4081265" cy="1691738"/>
            <a:chOff x="490735" y="2526540"/>
            <a:chExt cx="4081265" cy="169173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42089DD-2BEC-41BA-91B9-69335F804805}"/>
                </a:ext>
              </a:extLst>
            </p:cNvPr>
            <p:cNvGrpSpPr/>
            <p:nvPr/>
          </p:nvGrpSpPr>
          <p:grpSpPr>
            <a:xfrm>
              <a:off x="490735" y="2526540"/>
              <a:ext cx="4081265" cy="1180836"/>
              <a:chOff x="370203" y="4247795"/>
              <a:chExt cx="4081265" cy="11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94718DEE-C79C-4304-89A6-2A55B6B4CE5A}"/>
                      </a:ext>
                    </a:extLst>
                  </p:cNvPr>
                  <p:cNvSpPr/>
                  <p:nvPr/>
                </p:nvSpPr>
                <p:spPr>
                  <a:xfrm>
                    <a:off x="370203" y="4247795"/>
                    <a:ext cx="2567626" cy="11808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      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𝑨𝒙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𝒄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zh-CN" alt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94718DEE-C79C-4304-89A6-2A55B6B4CE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203" y="4247795"/>
                    <a:ext cx="2567626" cy="118083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1DD93033-D306-4033-8292-5F50A833F346}"/>
                      </a:ext>
                    </a:extLst>
                  </p:cNvPr>
                  <p:cNvSpPr txBox="1"/>
                  <p:nvPr/>
                </p:nvSpPr>
                <p:spPr>
                  <a:xfrm>
                    <a:off x="2679229" y="4947171"/>
                    <a:ext cx="17722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0" dirty="0"/>
                      <a:t>,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1DD93033-D306-4033-8292-5F50A833F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229" y="4947171"/>
                    <a:ext cx="177223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5155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082618C-11BD-4827-8993-639DA78249E4}"/>
                </a:ext>
              </a:extLst>
            </p:cNvPr>
            <p:cNvGrpSpPr/>
            <p:nvPr/>
          </p:nvGrpSpPr>
          <p:grpSpPr>
            <a:xfrm>
              <a:off x="834341" y="3726861"/>
              <a:ext cx="3725359" cy="491417"/>
              <a:chOff x="676807" y="5287320"/>
              <a:chExt cx="3725359" cy="4914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2979CC33-E021-4D64-B8F9-045255ED2FD5}"/>
                      </a:ext>
                    </a:extLst>
                  </p:cNvPr>
                  <p:cNvSpPr/>
                  <p:nvPr/>
                </p:nvSpPr>
                <p:spPr>
                  <a:xfrm>
                    <a:off x="676807" y="5287320"/>
                    <a:ext cx="2258567" cy="49141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&gt;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&gt;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0,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2979CC33-E021-4D64-B8F9-045255ED2F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07" y="5287320"/>
                    <a:ext cx="2258567" cy="4914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780B86D-0D11-4BCD-9C2A-AF8FA9030E72}"/>
                      </a:ext>
                    </a:extLst>
                  </p:cNvPr>
                  <p:cNvSpPr txBox="1"/>
                  <p:nvPr/>
                </p:nvSpPr>
                <p:spPr>
                  <a:xfrm>
                    <a:off x="2629927" y="5289459"/>
                    <a:ext cx="177223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0" dirty="0"/>
                      <a:t>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8780B86D-0D11-4BCD-9C2A-AF8FA9030E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9927" y="5289459"/>
                    <a:ext cx="1772239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035EEDD-BA2D-4EB9-873E-4E043B149560}"/>
              </a:ext>
            </a:extLst>
          </p:cNvPr>
          <p:cNvSpPr txBox="1"/>
          <p:nvPr/>
        </p:nvSpPr>
        <p:spPr>
          <a:xfrm>
            <a:off x="1465746" y="2307975"/>
            <a:ext cx="7510405" cy="461665"/>
          </a:xfrm>
          <a:prstGeom prst="rect">
            <a:avLst/>
          </a:prstGeom>
          <a:solidFill>
            <a:srgbClr val="92D050">
              <a:alpha val="35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405BD19-2C15-4F67-8CD5-7536D61C85AF}"/>
                  </a:ext>
                </a:extLst>
              </p:cNvPr>
              <p:cNvSpPr txBox="1"/>
              <p:nvPr/>
            </p:nvSpPr>
            <p:spPr>
              <a:xfrm>
                <a:off x="4601653" y="3352197"/>
                <a:ext cx="4213360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:=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zh-CN" alt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405BD19-2C15-4F67-8CD5-7536D61C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53" y="3352197"/>
                <a:ext cx="4213360" cy="12661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F1488FD-CB94-4CDE-A99A-DF5BD8A6F927}"/>
                  </a:ext>
                </a:extLst>
              </p:cNvPr>
              <p:cNvSpPr/>
              <p:nvPr/>
            </p:nvSpPr>
            <p:spPr>
              <a:xfrm>
                <a:off x="834341" y="3462367"/>
                <a:ext cx="351275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∘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F1488FD-CB94-4CDE-A99A-DF5BD8A6F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1" y="3462367"/>
                <a:ext cx="3512757" cy="1070037"/>
              </a:xfrm>
              <a:prstGeom prst="rect">
                <a:avLst/>
              </a:prstGeom>
              <a:blipFill>
                <a:blip r:embed="rId15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09DB666-C645-47A1-A591-EBC080B40292}"/>
              </a:ext>
            </a:extLst>
          </p:cNvPr>
          <p:cNvSpPr txBox="1"/>
          <p:nvPr/>
        </p:nvSpPr>
        <p:spPr>
          <a:xfrm>
            <a:off x="707255" y="4546311"/>
            <a:ext cx="193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中心路径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1365FCC-3738-425F-A057-602AEB587E09}"/>
                  </a:ext>
                </a:extLst>
              </p:cNvPr>
              <p:cNvSpPr/>
              <p:nvPr/>
            </p:nvSpPr>
            <p:spPr>
              <a:xfrm>
                <a:off x="631901" y="5414856"/>
                <a:ext cx="8534133" cy="482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对偶：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: </m:t>
                        </m:r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≥0,</m:t>
                        </m:r>
                        <m:r>
                          <a:rPr lang="en-US" altLang="zh-CN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∃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2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1365FCC-3738-425F-A057-602AEB587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1" y="5414856"/>
                <a:ext cx="8534133" cy="482376"/>
              </a:xfrm>
              <a:prstGeom prst="rect">
                <a:avLst/>
              </a:prstGeom>
              <a:blipFill>
                <a:blip r:embed="rId16"/>
                <a:stretch>
                  <a:fillRect l="-929" t="-8861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8B4B06-A0CE-4148-9D47-A58F040372BF}"/>
                  </a:ext>
                </a:extLst>
              </p:cNvPr>
              <p:cNvSpPr/>
              <p:nvPr/>
            </p:nvSpPr>
            <p:spPr>
              <a:xfrm>
                <a:off x="609867" y="4939480"/>
                <a:ext cx="8534133" cy="482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原始：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: </m:t>
                        </m:r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≥0,∃</m:t>
                        </m:r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d>
                        <m:r>
                          <a:rPr lang="en-US" altLang="zh-CN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altLang="zh-CN" sz="2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8B4B06-A0CE-4148-9D47-A58F04037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7" y="4939480"/>
                <a:ext cx="8534133" cy="482376"/>
              </a:xfrm>
              <a:prstGeom prst="rect">
                <a:avLst/>
              </a:prstGeom>
              <a:blipFill>
                <a:blip r:embed="rId17"/>
                <a:stretch>
                  <a:fillRect l="-929" t="-8861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32D453E-7E6F-4F03-9D25-656DB06931F8}"/>
                  </a:ext>
                </a:extLst>
              </p:cNvPr>
              <p:cNvSpPr/>
              <p:nvPr/>
            </p:nvSpPr>
            <p:spPr>
              <a:xfrm>
                <a:off x="613967" y="5946111"/>
                <a:ext cx="8412769" cy="44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原始</a:t>
                </a:r>
                <a:r>
                  <a:rPr lang="en-US" altLang="zh-CN" sz="22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2200" dirty="0">
                    <a:solidFill>
                      <a:schemeClr val="tx1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对偶：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: 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≥0,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&gt;0, 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𝒔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32D453E-7E6F-4F03-9D25-656DB0693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7" y="5946111"/>
                <a:ext cx="8412769" cy="446917"/>
              </a:xfrm>
              <a:prstGeom prst="rect">
                <a:avLst/>
              </a:prstGeom>
              <a:blipFill>
                <a:blip r:embed="rId18"/>
                <a:stretch>
                  <a:fillRect l="-942" t="-13514" b="-22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32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/>
      <p:bldP spid="36" grpId="0"/>
      <p:bldP spid="25" grpId="0"/>
      <p:bldP spid="37" grpId="0"/>
      <p:bldP spid="10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87AC298-85B3-4679-A066-610E9954C939}"/>
              </a:ext>
            </a:extLst>
          </p:cNvPr>
          <p:cNvSpPr txBox="1"/>
          <p:nvPr/>
        </p:nvSpPr>
        <p:spPr>
          <a:xfrm>
            <a:off x="486926" y="210376"/>
            <a:ext cx="84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原始</a:t>
            </a:r>
            <a:r>
              <a:rPr lang="en-US" altLang="zh-CN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4400" dirty="0">
                <a:solidFill>
                  <a:srgbClr val="0070C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对偶中心路径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F7C605-5EE9-440C-81F6-32DC4B3D6DAB}"/>
                  </a:ext>
                </a:extLst>
              </p:cNvPr>
              <p:cNvSpPr txBox="1"/>
              <p:nvPr/>
            </p:nvSpPr>
            <p:spPr>
              <a:xfrm>
                <a:off x="714286" y="1654696"/>
                <a:ext cx="7901685" cy="248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0070C0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命题 </a:t>
                </a:r>
                <a:r>
                  <a:rPr lang="en-US" altLang="zh-CN" dirty="0">
                    <a:solidFill>
                      <a:srgbClr val="0070C0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6.6.1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假设原始问题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LP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和对偶问题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(LD)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的可行域均有相对内点，即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非空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.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那么对所有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&gt;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，系统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𝒔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存在唯一解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在原始中心路径上，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在对偶中心路径上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. 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此外，当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𝜇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分别收敛到原始和对偶最优面的解析中心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.</a:t>
                </a:r>
                <a:endParaRPr lang="en-US" altLang="zh-CN" sz="2000" dirty="0">
                  <a:solidFill>
                    <a:srgbClr val="C00000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F7C605-5EE9-440C-81F6-32DC4B3D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86" y="1654696"/>
                <a:ext cx="7901685" cy="2480615"/>
              </a:xfrm>
              <a:prstGeom prst="rect">
                <a:avLst/>
              </a:prstGeom>
              <a:blipFill>
                <a:blip r:embed="rId2"/>
                <a:stretch>
                  <a:fillRect l="-1157" t="-2703" r="-1235" b="-3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709933E-BBA4-4402-882D-A69D5834D93E}"/>
                  </a:ext>
                </a:extLst>
              </p:cNvPr>
              <p:cNvSpPr txBox="1"/>
              <p:nvPr/>
            </p:nvSpPr>
            <p:spPr>
              <a:xfrm>
                <a:off x="791403" y="5667710"/>
                <a:ext cx="7715428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进一步，若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在</a:t>
                </a:r>
                <a:r>
                  <a:rPr lang="zh-CN" altLang="en-US" dirty="0">
                    <a:solidFill>
                      <a:srgbClr val="0070C0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原始</a:t>
                </a:r>
                <a:r>
                  <a:rPr lang="en-US" altLang="zh-CN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—</a:t>
                </a:r>
                <a:r>
                  <a:rPr lang="zh-CN" altLang="en-US" dirty="0">
                    <a:solidFill>
                      <a:srgbClr val="0070C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对偶中心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路径上，则对偶间隙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𝑛</m:t>
                    </m:r>
                    <m:r>
                      <a:rPr lang="zh-CN" alt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709933E-BBA4-4402-882D-A69D5834D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3" y="5667710"/>
                <a:ext cx="7715428" cy="878510"/>
              </a:xfrm>
              <a:prstGeom prst="rect">
                <a:avLst/>
              </a:prstGeom>
              <a:blipFill>
                <a:blip r:embed="rId3"/>
                <a:stretch>
                  <a:fillRect l="-1107" t="-5556" r="-1186" b="-15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474854-3B5F-4A42-AB13-76BD412C2364}"/>
                  </a:ext>
                </a:extLst>
              </p:cNvPr>
              <p:cNvSpPr txBox="1"/>
              <p:nvPr/>
            </p:nvSpPr>
            <p:spPr>
              <a:xfrm>
                <a:off x="791403" y="4801821"/>
                <a:ext cx="77154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则</a:t>
                </a:r>
                <a:r>
                  <a:rPr lang="zh-CN" altLang="en-US" dirty="0">
                    <a:solidFill>
                      <a:srgbClr val="C00000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对偶间隙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𝒄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能度量可行解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最优性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𝒄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𝒈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.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     </a:t>
                </a:r>
                <a:endParaRPr lang="en-US" altLang="zh-CN" dirty="0">
                  <a:solidFill>
                    <a:schemeClr val="tx1"/>
                  </a:solidFill>
                  <a:latin typeface="+mj-lt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474854-3B5F-4A42-AB13-76BD412C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3" y="4801821"/>
                <a:ext cx="7715428" cy="830997"/>
              </a:xfrm>
              <a:prstGeom prst="rect">
                <a:avLst/>
              </a:prstGeom>
              <a:blipFill>
                <a:blip r:embed="rId4"/>
                <a:stretch>
                  <a:fillRect l="-1107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19629A5-F99B-4842-976D-18F94B408927}"/>
              </a:ext>
            </a:extLst>
          </p:cNvPr>
          <p:cNvSpPr/>
          <p:nvPr/>
        </p:nvSpPr>
        <p:spPr>
          <a:xfrm>
            <a:off x="806292" y="814901"/>
            <a:ext cx="7509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对偶可行域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的相对内部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3FFB5C-F466-43A6-B8AA-A3FBAD5464F2}"/>
                  </a:ext>
                </a:extLst>
              </p:cNvPr>
              <p:cNvSpPr/>
              <p:nvPr/>
            </p:nvSpPr>
            <p:spPr>
              <a:xfrm>
                <a:off x="1055555" y="1186491"/>
                <a:ext cx="7601639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3FFB5C-F466-43A6-B8AA-A3FBAD54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55" y="1186491"/>
                <a:ext cx="7601639" cy="46820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F80F9E-46E2-4E4B-91E8-9E115221F74F}"/>
                  </a:ext>
                </a:extLst>
              </p:cNvPr>
              <p:cNvSpPr/>
              <p:nvPr/>
            </p:nvSpPr>
            <p:spPr>
              <a:xfrm>
                <a:off x="791403" y="4351174"/>
                <a:ext cx="6392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是原始问题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(LP)</a:t>
                </a:r>
                <a:r>
                  <a:rPr lang="zh-CN" altLang="en-US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的最优值</a:t>
                </a:r>
                <a:r>
                  <a:rPr lang="en-US" altLang="zh-CN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F80F9E-46E2-4E4B-91E8-9E115221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3" y="4351174"/>
                <a:ext cx="6392840" cy="461665"/>
              </a:xfrm>
              <a:prstGeom prst="rect">
                <a:avLst/>
              </a:prstGeom>
              <a:blipFill>
                <a:blip r:embed="rId6"/>
                <a:stretch>
                  <a:fillRect l="-1525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6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|12.8|10.4|19.4|56.3|1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6|0.8|56.6|32.5|1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6|0.8|56.6|32.5|1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6|0.8|56.6|32.5|1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6|0.8|56.6|32.5|18.6"/>
</p:tagLst>
</file>

<file path=ppt/theme/theme1.xml><?xml version="1.0" encoding="utf-8"?>
<a:theme xmlns:a="http://schemas.openxmlformats.org/drawingml/2006/main" name="最优化理论与算法模板">
  <a:themeElements>
    <a:clrScheme name="最优化理论与算法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最优化理论与算法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33045</TotalTime>
  <Words>917</Words>
  <Application>Microsoft Office PowerPoint</Application>
  <PresentationFormat>全屏显示(4:3)</PresentationFormat>
  <Paragraphs>244</Paragraphs>
  <Slides>18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仿宋_GB2312</vt:lpstr>
      <vt:lpstr>黑体</vt:lpstr>
      <vt:lpstr>宋体</vt:lpstr>
      <vt:lpstr>Arial</vt:lpstr>
      <vt:lpstr>Calibri</vt:lpstr>
      <vt:lpstr>Cambria Math</vt:lpstr>
      <vt:lpstr>Times New Roman</vt:lpstr>
      <vt:lpstr>Wingdings</vt:lpstr>
      <vt:lpstr>Wingdings 2</vt:lpstr>
      <vt:lpstr>最优化理论与算法模板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北京航空航天大学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实用优化方法</dc:title>
  <dc:creator>刘红英</dc:creator>
  <cp:lastModifiedBy>admmkk</cp:lastModifiedBy>
  <cp:revision>4992</cp:revision>
  <cp:lastPrinted>2024-11-06T13:43:47Z</cp:lastPrinted>
  <dcterms:created xsi:type="dcterms:W3CDTF">1997-11-08T17:22:06Z</dcterms:created>
  <dcterms:modified xsi:type="dcterms:W3CDTF">2024-11-07T23:50:54Z</dcterms:modified>
</cp:coreProperties>
</file>